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59" r:id="rId5"/>
    <p:sldId id="260" r:id="rId6"/>
    <p:sldId id="263"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297" r:id="rId42"/>
    <p:sldId id="298" r:id="rId43"/>
    <p:sldId id="299" r:id="rId44"/>
    <p:sldId id="300"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01" r:id="rId60"/>
    <p:sldId id="302" r:id="rId61"/>
    <p:sldId id="303" r:id="rId62"/>
    <p:sldId id="304" r:id="rId63"/>
    <p:sldId id="305" r:id="rId64"/>
    <p:sldId id="306" r:id="rId65"/>
    <p:sldId id="30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62200-CE04-4005-9451-AA322F9E1FFF}" type="datetimeFigureOut">
              <a:rPr lang="en-US" smtClean="0"/>
              <a:t>14/09/2025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224A2-1AC3-4C2D-A21B-562E06D6EF21}" type="slidenum">
              <a:rPr lang="en-US" smtClean="0"/>
              <a:t>‹#›</a:t>
            </a:fld>
            <a:endParaRPr lang="en-US"/>
          </a:p>
        </p:txBody>
      </p:sp>
    </p:spTree>
    <p:extLst>
      <p:ext uri="{BB962C8B-B14F-4D97-AF65-F5344CB8AC3E}">
        <p14:creationId xmlns:p14="http://schemas.microsoft.com/office/powerpoint/2010/main" val="2307979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Offset-list thích hợp cho RIP hơn EIGRP.</a:t>
            </a:r>
          </a:p>
          <a:p>
            <a:pPr eaLnBrk="1" hangingPunct="1">
              <a:spcBef>
                <a:spcPct val="0"/>
              </a:spcBef>
            </a:pPr>
            <a:r>
              <a:rPr lang="en-US" altLang="en-US" smtClean="0"/>
              <a:t>Khi offset list được sử dụng cho EIGRP thì offset value sẽ được add vào Delay metric</a:t>
            </a:r>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FFC212-ACCE-49E6-B5CD-6503395225A1}" type="slidenum">
              <a:rPr lang="en-US" altLang="en-US" smtClean="0"/>
              <a:pPr/>
              <a:t>13</a:t>
            </a:fld>
            <a:endParaRPr lang="en-US" altLang="en-US" smtClean="0"/>
          </a:p>
        </p:txBody>
      </p:sp>
    </p:spTree>
    <p:extLst>
      <p:ext uri="{BB962C8B-B14F-4D97-AF65-F5344CB8AC3E}">
        <p14:creationId xmlns:p14="http://schemas.microsoft.com/office/powerpoint/2010/main" val="96987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A471BFC-047A-4A74-8D22-A12F9D08B022}" type="datetimeFigureOut">
              <a:rPr lang="en-US" smtClean="0"/>
              <a:t>14/09/2025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6435E4-9505-469A-9FB8-71921E0D94E1}" type="slidenum">
              <a:rPr lang="en-US" smtClean="0"/>
              <a:t>‹#›</a:t>
            </a:fld>
            <a:endParaRPr lang="en-US" dirty="0"/>
          </a:p>
        </p:txBody>
      </p:sp>
    </p:spTree>
    <p:extLst>
      <p:ext uri="{BB962C8B-B14F-4D97-AF65-F5344CB8AC3E}">
        <p14:creationId xmlns:p14="http://schemas.microsoft.com/office/powerpoint/2010/main" val="27457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471BFC-047A-4A74-8D22-A12F9D08B022}" type="datetimeFigureOut">
              <a:rPr lang="en-US" smtClean="0"/>
              <a:t>14/09/2025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6435E4-9505-469A-9FB8-71921E0D94E1}" type="slidenum">
              <a:rPr lang="en-US" smtClean="0"/>
              <a:t>‹#›</a:t>
            </a:fld>
            <a:endParaRPr lang="en-US" dirty="0"/>
          </a:p>
        </p:txBody>
      </p:sp>
    </p:spTree>
    <p:extLst>
      <p:ext uri="{BB962C8B-B14F-4D97-AF65-F5344CB8AC3E}">
        <p14:creationId xmlns:p14="http://schemas.microsoft.com/office/powerpoint/2010/main" val="64339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471BFC-047A-4A74-8D22-A12F9D08B022}" type="datetimeFigureOut">
              <a:rPr lang="en-US" smtClean="0"/>
              <a:t>14/09/2025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6435E4-9505-469A-9FB8-71921E0D94E1}" type="slidenum">
              <a:rPr lang="en-US" smtClean="0"/>
              <a:t>‹#›</a:t>
            </a:fld>
            <a:endParaRPr lang="en-US" dirty="0"/>
          </a:p>
        </p:txBody>
      </p:sp>
    </p:spTree>
    <p:extLst>
      <p:ext uri="{BB962C8B-B14F-4D97-AF65-F5344CB8AC3E}">
        <p14:creationId xmlns:p14="http://schemas.microsoft.com/office/powerpoint/2010/main" val="421766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471BFC-047A-4A74-8D22-A12F9D08B022}" type="datetimeFigureOut">
              <a:rPr lang="en-US" smtClean="0"/>
              <a:t>14/09/2025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6435E4-9505-469A-9FB8-71921E0D94E1}" type="slidenum">
              <a:rPr lang="en-US" smtClean="0"/>
              <a:t>‹#›</a:t>
            </a:fld>
            <a:endParaRPr lang="en-US" dirty="0"/>
          </a:p>
        </p:txBody>
      </p:sp>
    </p:spTree>
    <p:extLst>
      <p:ext uri="{BB962C8B-B14F-4D97-AF65-F5344CB8AC3E}">
        <p14:creationId xmlns:p14="http://schemas.microsoft.com/office/powerpoint/2010/main" val="2844273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A471BFC-047A-4A74-8D22-A12F9D08B022}" type="datetimeFigureOut">
              <a:rPr lang="en-US" smtClean="0"/>
              <a:t>14/09/2025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6435E4-9505-469A-9FB8-71921E0D94E1}" type="slidenum">
              <a:rPr lang="en-US" smtClean="0"/>
              <a:t>‹#›</a:t>
            </a:fld>
            <a:endParaRPr lang="en-US" dirty="0"/>
          </a:p>
        </p:txBody>
      </p:sp>
    </p:spTree>
    <p:extLst>
      <p:ext uri="{BB962C8B-B14F-4D97-AF65-F5344CB8AC3E}">
        <p14:creationId xmlns:p14="http://schemas.microsoft.com/office/powerpoint/2010/main" val="1429730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471BFC-047A-4A74-8D22-A12F9D08B022}" type="datetimeFigureOut">
              <a:rPr lang="en-US" smtClean="0"/>
              <a:t>14/09/2025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6435E4-9505-469A-9FB8-71921E0D94E1}" type="slidenum">
              <a:rPr lang="en-US" smtClean="0"/>
              <a:t>‹#›</a:t>
            </a:fld>
            <a:endParaRPr lang="en-US" dirty="0"/>
          </a:p>
        </p:txBody>
      </p:sp>
    </p:spTree>
    <p:extLst>
      <p:ext uri="{BB962C8B-B14F-4D97-AF65-F5344CB8AC3E}">
        <p14:creationId xmlns:p14="http://schemas.microsoft.com/office/powerpoint/2010/main" val="336092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471BFC-047A-4A74-8D22-A12F9D08B022}" type="datetimeFigureOut">
              <a:rPr lang="en-US" smtClean="0"/>
              <a:t>14/09/2025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76435E4-9505-469A-9FB8-71921E0D94E1}" type="slidenum">
              <a:rPr lang="en-US" smtClean="0"/>
              <a:t>‹#›</a:t>
            </a:fld>
            <a:endParaRPr lang="en-US" dirty="0"/>
          </a:p>
        </p:txBody>
      </p:sp>
    </p:spTree>
    <p:extLst>
      <p:ext uri="{BB962C8B-B14F-4D97-AF65-F5344CB8AC3E}">
        <p14:creationId xmlns:p14="http://schemas.microsoft.com/office/powerpoint/2010/main" val="401931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471BFC-047A-4A74-8D22-A12F9D08B022}" type="datetimeFigureOut">
              <a:rPr lang="en-US" smtClean="0"/>
              <a:t>14/09/2025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76435E4-9505-469A-9FB8-71921E0D94E1}" type="slidenum">
              <a:rPr lang="en-US" smtClean="0"/>
              <a:t>‹#›</a:t>
            </a:fld>
            <a:endParaRPr lang="en-US" dirty="0"/>
          </a:p>
        </p:txBody>
      </p:sp>
    </p:spTree>
    <p:extLst>
      <p:ext uri="{BB962C8B-B14F-4D97-AF65-F5344CB8AC3E}">
        <p14:creationId xmlns:p14="http://schemas.microsoft.com/office/powerpoint/2010/main" val="863817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471BFC-047A-4A74-8D22-A12F9D08B022}" type="datetimeFigureOut">
              <a:rPr lang="en-US" smtClean="0"/>
              <a:t>14/09/2025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76435E4-9505-469A-9FB8-71921E0D94E1}" type="slidenum">
              <a:rPr lang="en-US" smtClean="0"/>
              <a:t>‹#›</a:t>
            </a:fld>
            <a:endParaRPr lang="en-US" dirty="0"/>
          </a:p>
        </p:txBody>
      </p:sp>
    </p:spTree>
    <p:extLst>
      <p:ext uri="{BB962C8B-B14F-4D97-AF65-F5344CB8AC3E}">
        <p14:creationId xmlns:p14="http://schemas.microsoft.com/office/powerpoint/2010/main" val="3174539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A471BFC-047A-4A74-8D22-A12F9D08B022}" type="datetimeFigureOut">
              <a:rPr lang="en-US" smtClean="0"/>
              <a:t>14/09/2025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6435E4-9505-469A-9FB8-71921E0D94E1}" type="slidenum">
              <a:rPr lang="en-US" smtClean="0"/>
              <a:t>‹#›</a:t>
            </a:fld>
            <a:endParaRPr lang="en-US" dirty="0"/>
          </a:p>
        </p:txBody>
      </p:sp>
    </p:spTree>
    <p:extLst>
      <p:ext uri="{BB962C8B-B14F-4D97-AF65-F5344CB8AC3E}">
        <p14:creationId xmlns:p14="http://schemas.microsoft.com/office/powerpoint/2010/main" val="617810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A471BFC-047A-4A74-8D22-A12F9D08B022}" type="datetimeFigureOut">
              <a:rPr lang="en-US" smtClean="0"/>
              <a:t>14/09/2025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6435E4-9505-469A-9FB8-71921E0D94E1}" type="slidenum">
              <a:rPr lang="en-US" smtClean="0"/>
              <a:t>‹#›</a:t>
            </a:fld>
            <a:endParaRPr lang="en-US" dirty="0"/>
          </a:p>
        </p:txBody>
      </p:sp>
    </p:spTree>
    <p:extLst>
      <p:ext uri="{BB962C8B-B14F-4D97-AF65-F5344CB8AC3E}">
        <p14:creationId xmlns:p14="http://schemas.microsoft.com/office/powerpoint/2010/main" val="2886769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471BFC-047A-4A74-8D22-A12F9D08B022}" type="datetimeFigureOut">
              <a:rPr lang="en-US" smtClean="0"/>
              <a:t>14/09/2025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6435E4-9505-469A-9FB8-71921E0D94E1}" type="slidenum">
              <a:rPr lang="en-US" smtClean="0"/>
              <a:t>‹#›</a:t>
            </a:fld>
            <a:endParaRPr lang="en-US" dirty="0"/>
          </a:p>
        </p:txBody>
      </p:sp>
    </p:spTree>
    <p:extLst>
      <p:ext uri="{BB962C8B-B14F-4D97-AF65-F5344CB8AC3E}">
        <p14:creationId xmlns:p14="http://schemas.microsoft.com/office/powerpoint/2010/main" val="351236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1.png"/><Relationship Id="rId4" Type="http://schemas.openxmlformats.org/officeDocument/2006/relationships/image" Target="../media/image5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networklessons.com/tag/redistribu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Bài</a:t>
            </a:r>
            <a:r>
              <a:rPr lang="en-US" dirty="0" smtClean="0"/>
              <a:t> 6.</a:t>
            </a:r>
            <a:br>
              <a:rPr lang="en-US" dirty="0" smtClean="0"/>
            </a:br>
            <a:r>
              <a:rPr lang="en-US" dirty="0" smtClean="0"/>
              <a:t>Advanced Routing Technologies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85694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57" t="15239" r="11212" b="8880"/>
          <a:stretch/>
        </p:blipFill>
        <p:spPr bwMode="auto">
          <a:xfrm>
            <a:off x="558800" y="365760"/>
            <a:ext cx="7782560" cy="577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545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310" t="20154" r="5800" b="3531"/>
          <a:stretch/>
        </p:blipFill>
        <p:spPr bwMode="auto">
          <a:xfrm>
            <a:off x="304800" y="314960"/>
            <a:ext cx="7559040" cy="536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90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775" t="20009" r="9295" b="7145"/>
          <a:stretch/>
        </p:blipFill>
        <p:spPr bwMode="auto">
          <a:xfrm>
            <a:off x="690880" y="355600"/>
            <a:ext cx="7112000" cy="512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09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197" t="19865" r="4897" b="22755"/>
          <a:stretch/>
        </p:blipFill>
        <p:spPr bwMode="auto">
          <a:xfrm>
            <a:off x="426719" y="304800"/>
            <a:ext cx="8517663" cy="449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125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971" t="16108" r="6927" b="26079"/>
          <a:stretch/>
        </p:blipFill>
        <p:spPr bwMode="auto">
          <a:xfrm>
            <a:off x="274320" y="193040"/>
            <a:ext cx="748792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54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06" t="18998" r="14369" b="5844"/>
          <a:stretch/>
        </p:blipFill>
        <p:spPr bwMode="auto">
          <a:xfrm>
            <a:off x="1127760" y="497840"/>
            <a:ext cx="694944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1393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717" t="20298" r="5010" b="5989"/>
          <a:stretch/>
        </p:blipFill>
        <p:spPr bwMode="auto">
          <a:xfrm>
            <a:off x="782320" y="477520"/>
            <a:ext cx="786384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333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717" t="18275" r="5010" b="6133"/>
          <a:stretch/>
        </p:blipFill>
        <p:spPr bwMode="auto">
          <a:xfrm>
            <a:off x="833120" y="386080"/>
            <a:ext cx="7863840" cy="531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0095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61" t="19576" r="5574" b="25501"/>
          <a:stretch/>
        </p:blipFill>
        <p:spPr bwMode="auto">
          <a:xfrm>
            <a:off x="579120" y="487679"/>
            <a:ext cx="8168640" cy="418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254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438" t="18853" r="12339" b="25935"/>
          <a:stretch/>
        </p:blipFill>
        <p:spPr bwMode="auto">
          <a:xfrm>
            <a:off x="792480" y="599440"/>
            <a:ext cx="6868160" cy="388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061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Metric &amp; Administrative Distance (AD)</a:t>
            </a:r>
          </a:p>
          <a:p>
            <a:pPr marL="514350" indent="-514350">
              <a:buFont typeface="+mj-lt"/>
              <a:buAutoNum type="arabicPeriod"/>
            </a:pPr>
            <a:r>
              <a:rPr lang="en-US" dirty="0" smtClean="0"/>
              <a:t>Default route (in dynamic routing protocols)</a:t>
            </a:r>
          </a:p>
          <a:p>
            <a:pPr marL="514350" indent="-514350">
              <a:buFont typeface="+mj-lt"/>
              <a:buAutoNum type="arabicPeriod"/>
            </a:pPr>
            <a:r>
              <a:rPr lang="en-US" dirty="0" smtClean="0"/>
              <a:t>Authentication (in routing protocols)</a:t>
            </a:r>
          </a:p>
          <a:p>
            <a:pPr marL="514350" indent="-514350">
              <a:buFont typeface="+mj-lt"/>
              <a:buAutoNum type="arabicPeriod"/>
            </a:pPr>
            <a:r>
              <a:rPr lang="en-US" dirty="0" smtClean="0"/>
              <a:t>Redistribution &amp; Route summarization</a:t>
            </a:r>
          </a:p>
          <a:p>
            <a:pPr marL="514350" indent="-514350">
              <a:buFont typeface="+mj-lt"/>
              <a:buAutoNum type="arabicPeriod"/>
            </a:pPr>
            <a:r>
              <a:rPr lang="en-US" dirty="0" smtClean="0"/>
              <a:t>Policy-based routing</a:t>
            </a:r>
          </a:p>
          <a:p>
            <a:pPr marL="514350" indent="-514350">
              <a:buFont typeface="+mj-lt"/>
              <a:buAutoNum type="arabicPeriod"/>
            </a:pPr>
            <a:r>
              <a:rPr lang="en-US" dirty="0" smtClean="0"/>
              <a:t>VPN</a:t>
            </a:r>
            <a:endParaRPr lang="en-US" dirty="0"/>
          </a:p>
        </p:txBody>
      </p:sp>
    </p:spTree>
    <p:extLst>
      <p:ext uri="{BB962C8B-B14F-4D97-AF65-F5344CB8AC3E}">
        <p14:creationId xmlns:p14="http://schemas.microsoft.com/office/powerpoint/2010/main" val="3006339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987" t="19865" r="16849" b="26657"/>
          <a:stretch/>
        </p:blipFill>
        <p:spPr bwMode="auto">
          <a:xfrm>
            <a:off x="477520" y="599440"/>
            <a:ext cx="6502400"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3711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888" t="18998" r="7265" b="6422"/>
          <a:stretch/>
        </p:blipFill>
        <p:spPr bwMode="auto">
          <a:xfrm>
            <a:off x="680720" y="375920"/>
            <a:ext cx="7284720" cy="52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994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874" t="19865" r="9295" b="22032"/>
          <a:stretch/>
        </p:blipFill>
        <p:spPr bwMode="auto">
          <a:xfrm>
            <a:off x="477520" y="365760"/>
            <a:ext cx="7193280" cy="408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0567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393" t="20154" r="5237" b="5844"/>
          <a:stretch/>
        </p:blipFill>
        <p:spPr bwMode="auto">
          <a:xfrm>
            <a:off x="518160" y="304800"/>
            <a:ext cx="7782560" cy="520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89" t="19864" r="4334" b="6567"/>
          <a:stretch/>
        </p:blipFill>
        <p:spPr bwMode="auto">
          <a:xfrm>
            <a:off x="538480" y="396240"/>
            <a:ext cx="8026400" cy="517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5352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393" t="18420" r="5010" b="10902"/>
          <a:stretch/>
        </p:blipFill>
        <p:spPr bwMode="auto">
          <a:xfrm>
            <a:off x="640080" y="335280"/>
            <a:ext cx="7802880" cy="496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0247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57" t="18998" r="7040" b="23478"/>
          <a:stretch/>
        </p:blipFill>
        <p:spPr bwMode="auto">
          <a:xfrm>
            <a:off x="518160" y="294640"/>
            <a:ext cx="7569200" cy="404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603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280" t="15095" r="4672" b="16683"/>
          <a:stretch/>
        </p:blipFill>
        <p:spPr bwMode="auto">
          <a:xfrm>
            <a:off x="355600" y="365760"/>
            <a:ext cx="7843520" cy="479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9762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379" t="18275" r="5574" b="30993"/>
          <a:stretch/>
        </p:blipFill>
        <p:spPr bwMode="auto">
          <a:xfrm>
            <a:off x="386080" y="487680"/>
            <a:ext cx="7843520"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1029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943" t="21310" r="5461" b="9024"/>
          <a:stretch/>
        </p:blipFill>
        <p:spPr bwMode="auto">
          <a:xfrm>
            <a:off x="701040" y="538480"/>
            <a:ext cx="7802880" cy="489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443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Metric</a:t>
            </a:r>
            <a:r>
              <a:rPr lang="en-US" dirty="0" smtClean="0"/>
              <a:t> &amp; Administrative Distance (</a:t>
            </a:r>
            <a:r>
              <a:rPr lang="en-US" b="1" dirty="0" smtClean="0"/>
              <a:t>AD</a:t>
            </a:r>
            <a:r>
              <a:rPr lang="en-US" dirty="0" smtClean="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9935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001" t="19721" r="12114" b="5555"/>
          <a:stretch/>
        </p:blipFill>
        <p:spPr bwMode="auto">
          <a:xfrm>
            <a:off x="660400" y="213360"/>
            <a:ext cx="6837680" cy="525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5272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070" t="20154" r="12226" b="4399"/>
          <a:stretch/>
        </p:blipFill>
        <p:spPr bwMode="auto">
          <a:xfrm>
            <a:off x="243840" y="304800"/>
            <a:ext cx="7091680" cy="530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623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99" t="20154" r="12452" b="4977"/>
          <a:stretch/>
        </p:blipFill>
        <p:spPr bwMode="auto">
          <a:xfrm>
            <a:off x="487680" y="335280"/>
            <a:ext cx="6888480" cy="526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5004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001" t="18998" r="11550" b="29403"/>
          <a:stretch/>
        </p:blipFill>
        <p:spPr bwMode="auto">
          <a:xfrm>
            <a:off x="416560" y="558800"/>
            <a:ext cx="6888480" cy="362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3681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564" t="18129" r="7039" b="25936"/>
          <a:stretch/>
        </p:blipFill>
        <p:spPr bwMode="auto">
          <a:xfrm>
            <a:off x="436880" y="294640"/>
            <a:ext cx="7244080" cy="393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593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791" t="19576" r="6138" b="43279"/>
          <a:stretch/>
        </p:blipFill>
        <p:spPr bwMode="auto">
          <a:xfrm>
            <a:off x="711200" y="619760"/>
            <a:ext cx="7305040" cy="261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8959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52" t="5556" r="2868" b="34462"/>
          <a:stretch/>
        </p:blipFill>
        <p:spPr bwMode="auto">
          <a:xfrm>
            <a:off x="1097280" y="833120"/>
            <a:ext cx="866648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481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663" t="20443" r="15835" b="20008"/>
          <a:stretch/>
        </p:blipFill>
        <p:spPr bwMode="auto">
          <a:xfrm>
            <a:off x="1005840" y="883920"/>
            <a:ext cx="6532880" cy="418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824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874" t="19865" r="5348" b="29837"/>
          <a:stretch/>
        </p:blipFill>
        <p:spPr bwMode="auto">
          <a:xfrm>
            <a:off x="568960" y="640080"/>
            <a:ext cx="7548880" cy="3535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1274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001" t="20298" r="4334" b="37931"/>
          <a:stretch/>
        </p:blipFill>
        <p:spPr bwMode="auto">
          <a:xfrm>
            <a:off x="975360" y="711200"/>
            <a:ext cx="7538720" cy="293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381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157164"/>
            <a:ext cx="11557000" cy="654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0803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50" t="19865" r="10198" b="36919"/>
          <a:stretch/>
        </p:blipFill>
        <p:spPr bwMode="auto">
          <a:xfrm>
            <a:off x="416560" y="345440"/>
            <a:ext cx="7051040" cy="303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8883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888" t="20298" r="7829" b="9602"/>
          <a:stretch/>
        </p:blipFill>
        <p:spPr bwMode="auto">
          <a:xfrm>
            <a:off x="904240" y="487680"/>
            <a:ext cx="723392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6976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114" t="20009" r="9408" b="9168"/>
          <a:stretch/>
        </p:blipFill>
        <p:spPr bwMode="auto">
          <a:xfrm>
            <a:off x="802640" y="528320"/>
            <a:ext cx="707136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472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663" t="18130" r="10423" b="34751"/>
          <a:stretch/>
        </p:blipFill>
        <p:spPr bwMode="auto">
          <a:xfrm>
            <a:off x="477520" y="426720"/>
            <a:ext cx="7020560" cy="331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7082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536" t="16541" r="11099" b="44868"/>
          <a:stretch/>
        </p:blipFill>
        <p:spPr bwMode="auto">
          <a:xfrm>
            <a:off x="711200" y="528320"/>
            <a:ext cx="7061200" cy="271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665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295401"/>
            <a:ext cx="10363200" cy="2305051"/>
          </a:xfrm>
        </p:spPr>
        <p:txBody>
          <a:bodyPr>
            <a:normAutofit fontScale="90000"/>
          </a:bodyPr>
          <a:lstStyle/>
          <a:p>
            <a:r>
              <a:rPr lang="en-US" dirty="0" smtClean="0"/>
              <a:t/>
            </a:r>
            <a:br>
              <a:rPr lang="en-US" dirty="0" smtClean="0"/>
            </a:br>
            <a:r>
              <a:rPr lang="en-US" dirty="0" smtClean="0"/>
              <a:t/>
            </a:r>
            <a:br>
              <a:rPr lang="en-US" dirty="0" smtClean="0"/>
            </a:br>
            <a:r>
              <a:rPr lang="en-US" sz="9733" dirty="0">
                <a:solidFill>
                  <a:srgbClr val="002060"/>
                </a:solidFill>
              </a:rPr>
              <a:t>Load Balancer</a:t>
            </a:r>
            <a:endParaRPr lang="en-US" sz="9733" dirty="0">
              <a:solidFill>
                <a:srgbClr val="002060"/>
              </a:solidFill>
            </a:endParaRPr>
          </a:p>
        </p:txBody>
      </p:sp>
    </p:spTree>
    <p:extLst>
      <p:ext uri="{BB962C8B-B14F-4D97-AF65-F5344CB8AC3E}">
        <p14:creationId xmlns:p14="http://schemas.microsoft.com/office/powerpoint/2010/main" val="382393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a:t>
            </a:r>
            <a:endParaRPr lang="en-US" dirty="0"/>
          </a:p>
        </p:txBody>
      </p:sp>
      <p:sp>
        <p:nvSpPr>
          <p:cNvPr id="3" name="Content Placeholder 2"/>
          <p:cNvSpPr>
            <a:spLocks noGrp="1"/>
          </p:cNvSpPr>
          <p:nvPr>
            <p:ph idx="1"/>
          </p:nvPr>
        </p:nvSpPr>
        <p:spPr/>
        <p:txBody>
          <a:bodyPr/>
          <a:lstStyle/>
          <a:p>
            <a:r>
              <a:rPr lang="en-US" dirty="0" smtClean="0"/>
              <a:t>Load Balancer</a:t>
            </a:r>
          </a:p>
          <a:p>
            <a:r>
              <a:rPr lang="en-US" dirty="0" err="1" smtClean="0"/>
              <a:t>Vị</a:t>
            </a:r>
            <a:r>
              <a:rPr lang="en-US" dirty="0" smtClean="0"/>
              <a:t> </a:t>
            </a:r>
            <a:r>
              <a:rPr lang="en-US" dirty="0" err="1" smtClean="0"/>
              <a:t>trí</a:t>
            </a:r>
            <a:r>
              <a:rPr lang="en-US" dirty="0" smtClean="0"/>
              <a:t> </a:t>
            </a:r>
            <a:r>
              <a:rPr lang="en-US" dirty="0" err="1" smtClean="0"/>
              <a:t>LB</a:t>
            </a:r>
            <a:r>
              <a:rPr lang="en-US" dirty="0" smtClean="0"/>
              <a:t> </a:t>
            </a:r>
            <a:r>
              <a:rPr lang="en-US" dirty="0" err="1" smtClean="0"/>
              <a:t>trong</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mạng</a:t>
            </a:r>
            <a:endParaRPr lang="en-US" dirty="0" smtClean="0"/>
          </a:p>
          <a:p>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trong</a:t>
            </a:r>
            <a:r>
              <a:rPr lang="en-US" dirty="0" smtClean="0"/>
              <a:t> </a:t>
            </a:r>
            <a:r>
              <a:rPr lang="en-US" dirty="0" err="1" smtClean="0"/>
              <a:t>cân</a:t>
            </a:r>
            <a:r>
              <a:rPr lang="en-US" dirty="0" smtClean="0"/>
              <a:t> </a:t>
            </a:r>
            <a:r>
              <a:rPr lang="en-US" dirty="0" err="1" smtClean="0"/>
              <a:t>bằng</a:t>
            </a:r>
            <a:r>
              <a:rPr lang="en-US" dirty="0" smtClean="0"/>
              <a:t> </a:t>
            </a:r>
            <a:r>
              <a:rPr lang="en-US" dirty="0" err="1" smtClean="0"/>
              <a:t>tải</a:t>
            </a:r>
            <a:endParaRPr lang="en-US" dirty="0" smtClean="0"/>
          </a:p>
          <a:p>
            <a:r>
              <a:rPr lang="en-US" dirty="0" smtClean="0"/>
              <a:t>Lab</a:t>
            </a:r>
            <a:endParaRPr lang="en-US" dirty="0"/>
          </a:p>
        </p:txBody>
      </p:sp>
    </p:spTree>
    <p:extLst>
      <p:ext uri="{BB962C8B-B14F-4D97-AF65-F5344CB8AC3E}">
        <p14:creationId xmlns:p14="http://schemas.microsoft.com/office/powerpoint/2010/main" val="891791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002060"/>
                </a:solidFill>
              </a:rPr>
              <a:t>Load Balancer</a:t>
            </a:r>
            <a:endParaRPr lang="en-US" dirty="0">
              <a:solidFill>
                <a:srgbClr val="002060"/>
              </a:solidFill>
            </a:endParaRPr>
          </a:p>
        </p:txBody>
      </p:sp>
      <p:sp>
        <p:nvSpPr>
          <p:cNvPr id="3" name="Content Placeholder 2"/>
          <p:cNvSpPr>
            <a:spLocks noGrp="1"/>
          </p:cNvSpPr>
          <p:nvPr>
            <p:ph idx="1"/>
          </p:nvPr>
        </p:nvSpPr>
        <p:spPr>
          <a:xfrm>
            <a:off x="304800" y="1600201"/>
            <a:ext cx="6807200" cy="4525963"/>
          </a:xfrm>
        </p:spPr>
        <p:txBody>
          <a:bodyPr>
            <a:normAutofit fontScale="92500" lnSpcReduction="20000"/>
          </a:bodyPr>
          <a:lstStyle/>
          <a:p>
            <a:r>
              <a:rPr lang="en-US" sz="3200" dirty="0" err="1"/>
              <a:t>Là</a:t>
            </a:r>
            <a:r>
              <a:rPr lang="en-US" sz="3200" dirty="0"/>
              <a:t> </a:t>
            </a:r>
            <a:r>
              <a:rPr lang="en-US" sz="3200" dirty="0" err="1"/>
              <a:t>thiết</a:t>
            </a:r>
            <a:r>
              <a:rPr lang="en-US" sz="3200" dirty="0"/>
              <a:t> </a:t>
            </a:r>
            <a:r>
              <a:rPr lang="en-US" sz="3200" dirty="0" err="1"/>
              <a:t>bị</a:t>
            </a:r>
            <a:r>
              <a:rPr lang="en-US" sz="3200" dirty="0"/>
              <a:t> </a:t>
            </a:r>
            <a:r>
              <a:rPr lang="en-US" sz="3200" dirty="0" err="1"/>
              <a:t>chuyên</a:t>
            </a:r>
            <a:r>
              <a:rPr lang="en-US" sz="3200" dirty="0"/>
              <a:t> </a:t>
            </a:r>
            <a:r>
              <a:rPr lang="en-US" sz="3200" dirty="0" err="1"/>
              <a:t>dụng</a:t>
            </a:r>
            <a:r>
              <a:rPr lang="en-US" sz="3200" dirty="0"/>
              <a:t> </a:t>
            </a:r>
            <a:r>
              <a:rPr lang="en-US" sz="3200" dirty="0" err="1"/>
              <a:t>để</a:t>
            </a:r>
            <a:r>
              <a:rPr lang="en-US" sz="3200" dirty="0"/>
              <a:t> </a:t>
            </a:r>
            <a:r>
              <a:rPr lang="en-US" sz="3200" dirty="0" err="1"/>
              <a:t>cấu</a:t>
            </a:r>
            <a:r>
              <a:rPr lang="en-US" sz="3200" dirty="0"/>
              <a:t> </a:t>
            </a:r>
            <a:r>
              <a:rPr lang="en-US" sz="3200" dirty="0" err="1"/>
              <a:t>hình</a:t>
            </a:r>
            <a:r>
              <a:rPr lang="en-US" sz="3200" dirty="0"/>
              <a:t> </a:t>
            </a:r>
            <a:r>
              <a:rPr lang="en-US" sz="3200" dirty="0" err="1"/>
              <a:t>cân</a:t>
            </a:r>
            <a:r>
              <a:rPr lang="en-US" sz="3200" dirty="0"/>
              <a:t> </a:t>
            </a:r>
            <a:r>
              <a:rPr lang="en-US" sz="3200" dirty="0" err="1"/>
              <a:t>bằng</a:t>
            </a:r>
            <a:r>
              <a:rPr lang="en-US" sz="3200" dirty="0"/>
              <a:t> </a:t>
            </a:r>
            <a:r>
              <a:rPr lang="en-US" sz="3200" dirty="0" err="1"/>
              <a:t>tải</a:t>
            </a:r>
            <a:endParaRPr lang="en-US" sz="3200" dirty="0"/>
          </a:p>
          <a:p>
            <a:r>
              <a:rPr lang="en-US" sz="3200" dirty="0" err="1"/>
              <a:t>Các</a:t>
            </a:r>
            <a:r>
              <a:rPr lang="en-US" sz="3200" dirty="0"/>
              <a:t> </a:t>
            </a:r>
            <a:r>
              <a:rPr lang="en-US" sz="3200" dirty="0" err="1"/>
              <a:t>chức</a:t>
            </a:r>
            <a:r>
              <a:rPr lang="en-US" sz="3200" dirty="0"/>
              <a:t> </a:t>
            </a:r>
            <a:r>
              <a:rPr lang="en-US" sz="3200" dirty="0" err="1"/>
              <a:t>năng</a:t>
            </a:r>
            <a:r>
              <a:rPr lang="en-US" sz="3200" dirty="0"/>
              <a:t> </a:t>
            </a:r>
            <a:r>
              <a:rPr lang="en-US" sz="3200" dirty="0" err="1"/>
              <a:t>chính</a:t>
            </a:r>
            <a:r>
              <a:rPr lang="en-US" sz="3200" dirty="0"/>
              <a:t>:</a:t>
            </a:r>
          </a:p>
          <a:p>
            <a:pPr marL="0" indent="0">
              <a:buNone/>
            </a:pPr>
            <a:endParaRPr lang="en-US" sz="3200" dirty="0"/>
          </a:p>
          <a:p>
            <a:pPr lvl="1">
              <a:spcBef>
                <a:spcPts val="0"/>
              </a:spcBef>
            </a:pPr>
            <a:r>
              <a:rPr lang="vi-VN" sz="2667" dirty="0"/>
              <a:t>Phân </a:t>
            </a:r>
            <a:r>
              <a:rPr lang="vi-VN" sz="2667" dirty="0"/>
              <a:t>phối các client requests hoặc network load một cách hiệu quả trên nhiều servers.</a:t>
            </a:r>
            <a:br>
              <a:rPr lang="vi-VN" sz="2667" dirty="0"/>
            </a:br>
            <a:endParaRPr lang="vi-VN" sz="2667" dirty="0"/>
          </a:p>
          <a:p>
            <a:pPr lvl="1">
              <a:spcBef>
                <a:spcPts val="0"/>
              </a:spcBef>
            </a:pPr>
            <a:r>
              <a:rPr lang="vi-VN" sz="2667" dirty="0"/>
              <a:t>Đảm </a:t>
            </a:r>
            <a:r>
              <a:rPr lang="vi-VN" sz="2667" dirty="0"/>
              <a:t>bảo tính khả dụng và độ tin cậy cao bằng cách chỉ gửi các yêu cầu đến các máy chủ trực tuyến.</a:t>
            </a:r>
            <a:br>
              <a:rPr lang="vi-VN" sz="2667" dirty="0"/>
            </a:br>
            <a:endParaRPr lang="vi-VN" sz="2667" dirty="0"/>
          </a:p>
          <a:p>
            <a:pPr lvl="1">
              <a:spcBef>
                <a:spcPts val="0"/>
              </a:spcBef>
            </a:pPr>
            <a:r>
              <a:rPr lang="vi-VN" sz="2667" dirty="0"/>
              <a:t>Thêm </a:t>
            </a:r>
            <a:r>
              <a:rPr lang="vi-VN" sz="2667" dirty="0"/>
              <a:t>vào hoặc loại bớt các servers theo yêu cầu một cách linh hoạt và dễ dàng.</a:t>
            </a:r>
          </a:p>
          <a:p>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00" y="381000"/>
            <a:ext cx="5181600" cy="256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0" y="3423458"/>
            <a:ext cx="3759200" cy="3434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8467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Benefits of Load Balancing</a:t>
            </a:r>
          </a:p>
        </p:txBody>
      </p:sp>
      <p:sp>
        <p:nvSpPr>
          <p:cNvPr id="3" name="Content Placeholder 2"/>
          <p:cNvSpPr>
            <a:spLocks noGrp="1"/>
          </p:cNvSpPr>
          <p:nvPr>
            <p:ph idx="1"/>
          </p:nvPr>
        </p:nvSpPr>
        <p:spPr/>
        <p:txBody>
          <a:bodyPr>
            <a:normAutofit/>
          </a:bodyPr>
          <a:lstStyle/>
          <a:p>
            <a:pPr fontAlgn="base">
              <a:spcBef>
                <a:spcPts val="1600"/>
              </a:spcBef>
              <a:spcAft>
                <a:spcPts val="1600"/>
              </a:spcAft>
            </a:pPr>
            <a:r>
              <a:rPr lang="en-US" sz="3200" dirty="0"/>
              <a:t>Reduced downtime</a:t>
            </a:r>
          </a:p>
          <a:p>
            <a:pPr fontAlgn="base">
              <a:spcBef>
                <a:spcPts val="1600"/>
              </a:spcBef>
              <a:spcAft>
                <a:spcPts val="1600"/>
              </a:spcAft>
            </a:pPr>
            <a:r>
              <a:rPr lang="en-US" sz="3200" dirty="0"/>
              <a:t>Scalable</a:t>
            </a:r>
          </a:p>
          <a:p>
            <a:pPr fontAlgn="base">
              <a:spcBef>
                <a:spcPts val="1600"/>
              </a:spcBef>
              <a:spcAft>
                <a:spcPts val="1600"/>
              </a:spcAft>
            </a:pPr>
            <a:r>
              <a:rPr lang="en-US" sz="3200" dirty="0"/>
              <a:t>Redundancy</a:t>
            </a:r>
          </a:p>
          <a:p>
            <a:pPr fontAlgn="base">
              <a:spcBef>
                <a:spcPts val="1600"/>
              </a:spcBef>
              <a:spcAft>
                <a:spcPts val="1600"/>
              </a:spcAft>
            </a:pPr>
            <a:r>
              <a:rPr lang="en-US" sz="3200" dirty="0"/>
              <a:t>Flexibility </a:t>
            </a:r>
            <a:endParaRPr lang="en-US" sz="3200" dirty="0"/>
          </a:p>
          <a:p>
            <a:pPr fontAlgn="base">
              <a:spcBef>
                <a:spcPts val="1600"/>
              </a:spcBef>
              <a:spcAft>
                <a:spcPts val="1600"/>
              </a:spcAft>
            </a:pPr>
            <a:r>
              <a:rPr lang="en-US" sz="3200" dirty="0"/>
              <a:t>Efficiency</a:t>
            </a:r>
          </a:p>
          <a:p>
            <a:pPr marL="0" indent="0">
              <a:spcBef>
                <a:spcPts val="1600"/>
              </a:spcBef>
              <a:spcAft>
                <a:spcPts val="1600"/>
              </a:spcAft>
              <a:buNone/>
            </a:pPr>
            <a:endParaRPr lang="en-US" sz="3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1" y="2819401"/>
            <a:ext cx="8470900"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867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Vị</a:t>
            </a:r>
            <a:r>
              <a:rPr lang="en-US" dirty="0" smtClean="0"/>
              <a:t> </a:t>
            </a:r>
            <a:r>
              <a:rPr lang="en-US" dirty="0" err="1" smtClean="0"/>
              <a:t>trí</a:t>
            </a:r>
            <a:r>
              <a:rPr lang="en-US" dirty="0" smtClean="0"/>
              <a:t> </a:t>
            </a:r>
            <a:r>
              <a:rPr lang="en-US" dirty="0" err="1" smtClean="0"/>
              <a:t>triển</a:t>
            </a:r>
            <a:r>
              <a:rPr lang="en-US" dirty="0" smtClean="0"/>
              <a:t> </a:t>
            </a:r>
            <a:r>
              <a:rPr lang="en-US" dirty="0" err="1" smtClean="0"/>
              <a:t>khai</a:t>
            </a:r>
            <a:endParaRPr lang="en-US" dirty="0"/>
          </a:p>
        </p:txBody>
      </p:sp>
      <p:sp>
        <p:nvSpPr>
          <p:cNvPr id="3" name="Content Placeholder 2"/>
          <p:cNvSpPr>
            <a:spLocks noGrp="1"/>
          </p:cNvSpPr>
          <p:nvPr>
            <p:ph idx="1"/>
          </p:nvPr>
        </p:nvSpPr>
        <p:spPr/>
        <p:txBody>
          <a:bodyPr>
            <a:normAutofit/>
          </a:bodyPr>
          <a:lstStyle/>
          <a:p>
            <a:r>
              <a:rPr lang="en-US" sz="3733" dirty="0" err="1"/>
              <a:t>Khu</a:t>
            </a:r>
            <a:r>
              <a:rPr lang="en-US" sz="3733" dirty="0"/>
              <a:t> </a:t>
            </a:r>
            <a:r>
              <a:rPr lang="en-US" sz="3733" dirty="0" err="1"/>
              <a:t>vực</a:t>
            </a:r>
            <a:r>
              <a:rPr lang="en-US" sz="3733" dirty="0"/>
              <a:t> Server</a:t>
            </a:r>
          </a:p>
          <a:p>
            <a:endParaRPr lang="en-US" sz="3733" dirty="0"/>
          </a:p>
          <a:p>
            <a:endParaRPr lang="en-US" sz="3733" dirty="0"/>
          </a:p>
          <a:p>
            <a:r>
              <a:rPr lang="en-US" sz="3733" dirty="0" err="1"/>
              <a:t>Khu</a:t>
            </a:r>
            <a:r>
              <a:rPr lang="en-US" sz="3733" dirty="0"/>
              <a:t> </a:t>
            </a:r>
            <a:r>
              <a:rPr lang="en-US" sz="3733" dirty="0" err="1"/>
              <a:t>vực</a:t>
            </a:r>
            <a:r>
              <a:rPr lang="en-US" sz="3733" dirty="0"/>
              <a:t> </a:t>
            </a:r>
            <a:r>
              <a:rPr lang="en-US" sz="3733" dirty="0" err="1"/>
              <a:t>kết</a:t>
            </a:r>
            <a:r>
              <a:rPr lang="en-US" sz="3733" dirty="0"/>
              <a:t> </a:t>
            </a:r>
            <a:r>
              <a:rPr lang="en-US" sz="3733" dirty="0" err="1"/>
              <a:t>nối</a:t>
            </a:r>
            <a:r>
              <a:rPr lang="en-US" sz="3733" dirty="0"/>
              <a:t> Internet</a:t>
            </a:r>
            <a:endParaRPr lang="en-US" sz="3733"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900" y="3937001"/>
            <a:ext cx="429260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96982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3" y="147639"/>
            <a:ext cx="11772900"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89252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2060"/>
                </a:solidFill>
              </a:rPr>
              <a:t>Phân</a:t>
            </a:r>
            <a:r>
              <a:rPr lang="en-US" dirty="0" smtClean="0">
                <a:solidFill>
                  <a:srgbClr val="002060"/>
                </a:solidFill>
              </a:rPr>
              <a:t> </a:t>
            </a:r>
            <a:r>
              <a:rPr lang="en-US" dirty="0" err="1" smtClean="0">
                <a:solidFill>
                  <a:srgbClr val="002060"/>
                </a:solidFill>
              </a:rPr>
              <a:t>loại</a:t>
            </a:r>
            <a:r>
              <a:rPr lang="en-US" dirty="0" smtClean="0">
                <a:solidFill>
                  <a:srgbClr val="002060"/>
                </a:solidFill>
              </a:rPr>
              <a:t> Load Balancer</a:t>
            </a:r>
            <a:endParaRPr lang="en-US"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7030A0"/>
                </a:solidFill>
              </a:rPr>
              <a:t>Hardware – based </a:t>
            </a:r>
            <a:r>
              <a:rPr lang="en-US" dirty="0" err="1" smtClean="0">
                <a:solidFill>
                  <a:srgbClr val="7030A0"/>
                </a:solidFill>
              </a:rPr>
              <a:t>LB</a:t>
            </a:r>
            <a:r>
              <a:rPr lang="en-US" dirty="0" smtClean="0">
                <a:solidFill>
                  <a:srgbClr val="7030A0"/>
                </a:solidFill>
              </a:rPr>
              <a:t> </a:t>
            </a:r>
          </a:p>
          <a:p>
            <a:r>
              <a:rPr lang="en-US" dirty="0" smtClean="0">
                <a:solidFill>
                  <a:srgbClr val="7030A0"/>
                </a:solidFill>
              </a:rPr>
              <a:t>Software – based </a:t>
            </a:r>
            <a:r>
              <a:rPr lang="en-US" dirty="0" err="1" smtClean="0">
                <a:solidFill>
                  <a:srgbClr val="7030A0"/>
                </a:solidFill>
              </a:rPr>
              <a:t>LB</a:t>
            </a:r>
            <a:endParaRPr lang="en-US" dirty="0" smtClean="0">
              <a:solidFill>
                <a:srgbClr val="7030A0"/>
              </a:solidFill>
            </a:endParaRPr>
          </a:p>
          <a:p>
            <a:endParaRPr lang="en-US" dirty="0" smtClean="0"/>
          </a:p>
          <a:p>
            <a:r>
              <a:rPr lang="en-US" dirty="0" smtClean="0">
                <a:solidFill>
                  <a:schemeClr val="accent6">
                    <a:lumMod val="50000"/>
                  </a:schemeClr>
                </a:solidFill>
              </a:rPr>
              <a:t>Layer 4 Load balancer: transport level</a:t>
            </a:r>
          </a:p>
          <a:p>
            <a:r>
              <a:rPr lang="en-US" dirty="0" smtClean="0">
                <a:solidFill>
                  <a:schemeClr val="accent6">
                    <a:lumMod val="50000"/>
                  </a:schemeClr>
                </a:solidFill>
              </a:rPr>
              <a:t>Layer 7 Load balancer: application level</a:t>
            </a:r>
            <a:endParaRPr lang="en-US" dirty="0">
              <a:solidFill>
                <a:schemeClr val="accent6">
                  <a:lumMod val="50000"/>
                </a:schemeClr>
              </a:solidFill>
            </a:endParaRPr>
          </a:p>
        </p:txBody>
      </p:sp>
    </p:spTree>
    <p:extLst>
      <p:ext uri="{BB962C8B-B14F-4D97-AF65-F5344CB8AC3E}">
        <p14:creationId xmlns:p14="http://schemas.microsoft.com/office/powerpoint/2010/main" val="2114903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balancing algorithms</a:t>
            </a:r>
            <a:endParaRPr lang="en-US" dirty="0"/>
          </a:p>
        </p:txBody>
      </p:sp>
      <p:sp>
        <p:nvSpPr>
          <p:cNvPr id="3" name="Content Placeholder 2"/>
          <p:cNvSpPr>
            <a:spLocks noGrp="1"/>
          </p:cNvSpPr>
          <p:nvPr>
            <p:ph idx="1"/>
          </p:nvPr>
        </p:nvSpPr>
        <p:spPr>
          <a:xfrm>
            <a:off x="609600" y="1904999"/>
            <a:ext cx="10972800" cy="4221164"/>
          </a:xfrm>
        </p:spPr>
        <p:txBody>
          <a:bodyPr>
            <a:normAutofit/>
          </a:bodyPr>
          <a:lstStyle/>
          <a:p>
            <a:r>
              <a:rPr lang="en-US" sz="3733" dirty="0"/>
              <a:t>Round </a:t>
            </a:r>
            <a:r>
              <a:rPr lang="en-US" sz="3733" dirty="0"/>
              <a:t>Robin</a:t>
            </a:r>
          </a:p>
          <a:p>
            <a:r>
              <a:rPr lang="en-US" sz="3733" dirty="0"/>
              <a:t>Weighted round </a:t>
            </a:r>
            <a:r>
              <a:rPr lang="en-US" sz="3733" dirty="0"/>
              <a:t>robin</a:t>
            </a:r>
          </a:p>
          <a:p>
            <a:r>
              <a:rPr lang="en-US" sz="3733" dirty="0"/>
              <a:t>Least </a:t>
            </a:r>
            <a:r>
              <a:rPr lang="en-US" sz="3733" dirty="0"/>
              <a:t>connections</a:t>
            </a:r>
          </a:p>
          <a:p>
            <a:r>
              <a:rPr lang="en-US" sz="3733" dirty="0"/>
              <a:t>Least response </a:t>
            </a:r>
            <a:r>
              <a:rPr lang="en-US" sz="3733" dirty="0"/>
              <a:t>time</a:t>
            </a:r>
          </a:p>
          <a:p>
            <a:r>
              <a:rPr lang="en-US" sz="3733" dirty="0"/>
              <a:t>IP Hash </a:t>
            </a:r>
            <a:endParaRPr lang="en-US" sz="3733" dirty="0"/>
          </a:p>
        </p:txBody>
      </p:sp>
    </p:spTree>
    <p:extLst>
      <p:ext uri="{BB962C8B-B14F-4D97-AF65-F5344CB8AC3E}">
        <p14:creationId xmlns:p14="http://schemas.microsoft.com/office/powerpoint/2010/main" val="26321621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715963"/>
          </a:xfrm>
        </p:spPr>
        <p:txBody>
          <a:bodyPr>
            <a:normAutofit/>
          </a:bodyPr>
          <a:lstStyle/>
          <a:p>
            <a:r>
              <a:rPr lang="en-US" dirty="0" smtClean="0"/>
              <a:t>Round robin</a:t>
            </a:r>
            <a:endParaRPr lang="en-US" dirty="0"/>
          </a:p>
        </p:txBody>
      </p:sp>
      <p:sp>
        <p:nvSpPr>
          <p:cNvPr id="3" name="Content Placeholder 2"/>
          <p:cNvSpPr>
            <a:spLocks noGrp="1"/>
          </p:cNvSpPr>
          <p:nvPr>
            <p:ph idx="1"/>
          </p:nvPr>
        </p:nvSpPr>
        <p:spPr>
          <a:xfrm>
            <a:off x="609600" y="990600"/>
            <a:ext cx="10972800" cy="4525963"/>
          </a:xfrm>
        </p:spPr>
        <p:txBody>
          <a:bodyPr>
            <a:normAutofit/>
          </a:bodyPr>
          <a:lstStyle/>
          <a:p>
            <a:r>
              <a:rPr lang="vi-VN" sz="2667" dirty="0"/>
              <a:t>Là thuật toán điều phối vòng tròn, các máy chủ sẽ được xem ngang hàng và sắp xếp theo một vòng quay. Các truy vấn dịch vụ sẽ lần lượt được gửi tới các máy chủ theo thứ tự sắp xếp</a:t>
            </a:r>
            <a:r>
              <a:rPr lang="vi-VN" sz="2667" dirty="0"/>
              <a:t>.</a:t>
            </a:r>
            <a:endParaRPr lang="en-US" sz="2667"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01" y="2819400"/>
            <a:ext cx="6057900" cy="3059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964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Weighed Round Robin </a:t>
            </a:r>
            <a:endParaRPr lang="en-US" dirty="0"/>
          </a:p>
        </p:txBody>
      </p:sp>
      <p:sp>
        <p:nvSpPr>
          <p:cNvPr id="3" name="Content Placeholder 2"/>
          <p:cNvSpPr>
            <a:spLocks noGrp="1"/>
          </p:cNvSpPr>
          <p:nvPr>
            <p:ph idx="1"/>
          </p:nvPr>
        </p:nvSpPr>
        <p:spPr/>
        <p:txBody>
          <a:bodyPr>
            <a:noAutofit/>
          </a:bodyPr>
          <a:lstStyle/>
          <a:p>
            <a:r>
              <a:rPr lang="vi-VN" sz="2400" dirty="0"/>
              <a:t>Tương tự như kỹ thuật Round Robin nhưng WRR còn có khả năng xử lý theo cấu hình của từng server đích. Mỗi máy chủ được đánh giá bằng một số nguyên (giá trị trọng số Weight – mặc định giá trị là 1). Một server có khả năng xử lý gấp đôi server khác sẽ được đánh số lớn hơn và nhận được số request gấp đôi từ bộ cân bằng tải.</a:t>
            </a:r>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1" y="3632201"/>
            <a:ext cx="42037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550401" y="5969001"/>
            <a:ext cx="814647" cy="461665"/>
          </a:xfrm>
          <a:prstGeom prst="rect">
            <a:avLst/>
          </a:prstGeom>
        </p:spPr>
        <p:txBody>
          <a:bodyPr wrap="none">
            <a:spAutoFit/>
          </a:bodyPr>
          <a:lstStyle/>
          <a:p>
            <a:r>
              <a:rPr lang="en-US" sz="2400" dirty="0"/>
              <a:t>1:3:2</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1" y="3719735"/>
            <a:ext cx="5530849" cy="274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846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Least connections</a:t>
            </a:r>
            <a:endParaRPr lang="en-US" dirty="0"/>
          </a:p>
        </p:txBody>
      </p:sp>
      <p:sp>
        <p:nvSpPr>
          <p:cNvPr id="3" name="Content Placeholder 2"/>
          <p:cNvSpPr>
            <a:spLocks noGrp="1"/>
          </p:cNvSpPr>
          <p:nvPr>
            <p:ph idx="1"/>
          </p:nvPr>
        </p:nvSpPr>
        <p:spPr>
          <a:xfrm>
            <a:off x="609600" y="1600201"/>
            <a:ext cx="5080000" cy="4525963"/>
          </a:xfrm>
        </p:spPr>
        <p:txBody>
          <a:bodyPr>
            <a:normAutofit/>
          </a:bodyPr>
          <a:lstStyle/>
          <a:p>
            <a:pPr>
              <a:spcBef>
                <a:spcPts val="800"/>
              </a:spcBef>
              <a:spcAft>
                <a:spcPts val="1600"/>
              </a:spcAft>
            </a:pPr>
            <a:r>
              <a:rPr lang="vi-VN" sz="2400" dirty="0"/>
              <a:t>Các requests sẽ được chuyển vào server có ít kết nối nhất trong hệ thống. </a:t>
            </a:r>
            <a:endParaRPr lang="en-US" sz="2400" dirty="0"/>
          </a:p>
          <a:p>
            <a:pPr>
              <a:spcBef>
                <a:spcPts val="800"/>
              </a:spcBef>
              <a:spcAft>
                <a:spcPts val="1600"/>
              </a:spcAft>
            </a:pPr>
            <a:r>
              <a:rPr lang="vi-VN" sz="2400" dirty="0"/>
              <a:t>Thuật </a:t>
            </a:r>
            <a:r>
              <a:rPr lang="vi-VN" sz="2400" dirty="0"/>
              <a:t>toán này được coi như thuật toán động, vì nó phải đếm số kết nối đang hoạt động của server.</a:t>
            </a:r>
            <a:endParaRPr lang="en-US"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801" y="4445001"/>
            <a:ext cx="7378700" cy="224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943" y="47173"/>
            <a:ext cx="4470400" cy="2201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0686" y="2295620"/>
            <a:ext cx="4223657" cy="20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16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Least response time</a:t>
            </a:r>
            <a:endParaRPr lang="en-US" dirty="0"/>
          </a:p>
        </p:txBody>
      </p:sp>
      <p:sp>
        <p:nvSpPr>
          <p:cNvPr id="3" name="Content Placeholder 2"/>
          <p:cNvSpPr>
            <a:spLocks noGrp="1"/>
          </p:cNvSpPr>
          <p:nvPr>
            <p:ph idx="1"/>
          </p:nvPr>
        </p:nvSpPr>
        <p:spPr/>
        <p:txBody>
          <a:bodyPr>
            <a:normAutofit/>
          </a:bodyPr>
          <a:lstStyle/>
          <a:p>
            <a:r>
              <a:rPr lang="vi-VN" sz="2667" dirty="0"/>
              <a:t>Đây là thuật toán dựa trên tính toán thời gian đáp ứng của mỗi server (response time), thuật toán này sẽ chọn server nào có thời gian đáp ứng nhanh nhất. Thời gian đáp ứng được xác định bởi khoảng thời gian giữa thời điểm gửi một gói tin đến server và thời điểm nhận được gói tin trả lời</a:t>
            </a:r>
            <a:endParaRPr lang="en-US" sz="2667" dirty="0"/>
          </a:p>
        </p:txBody>
      </p:sp>
    </p:spTree>
    <p:extLst>
      <p:ext uri="{BB962C8B-B14F-4D97-AF65-F5344CB8AC3E}">
        <p14:creationId xmlns:p14="http://schemas.microsoft.com/office/powerpoint/2010/main" val="962630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IP Hash</a:t>
            </a:r>
            <a:endParaRPr lang="en-US" dirty="0"/>
          </a:p>
        </p:txBody>
      </p:sp>
      <p:sp>
        <p:nvSpPr>
          <p:cNvPr id="3" name="Content Placeholder 2"/>
          <p:cNvSpPr>
            <a:spLocks noGrp="1"/>
          </p:cNvSpPr>
          <p:nvPr>
            <p:ph idx="1"/>
          </p:nvPr>
        </p:nvSpPr>
        <p:spPr/>
        <p:txBody>
          <a:bodyPr>
            <a:normAutofit/>
          </a:bodyPr>
          <a:lstStyle/>
          <a:p>
            <a:r>
              <a:rPr lang="vi-VN" sz="3200" dirty="0"/>
              <a:t>Thuật toán xác định kết nối chính xác từ một IP của máy khách sẽ được kết nối trực tiếp đến một server backend.</a:t>
            </a:r>
            <a:endParaRPr lang="en-US" sz="3200" dirty="0"/>
          </a:p>
        </p:txBody>
      </p:sp>
    </p:spTree>
    <p:extLst>
      <p:ext uri="{BB962C8B-B14F-4D97-AF65-F5344CB8AC3E}">
        <p14:creationId xmlns:p14="http://schemas.microsoft.com/office/powerpoint/2010/main" val="2024756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Viết</a:t>
            </a:r>
            <a:r>
              <a:rPr lang="en-US" dirty="0" smtClean="0"/>
              <a:t> </a:t>
            </a:r>
            <a:r>
              <a:rPr lang="en-US" dirty="0" err="1" smtClean="0"/>
              <a:t>thông</a:t>
            </a:r>
            <a:r>
              <a:rPr lang="en-US" dirty="0" smtClean="0"/>
              <a:t> </a:t>
            </a:r>
            <a:r>
              <a:rPr lang="en-US" dirty="0" err="1" smtClean="0"/>
              <a:t>số</a:t>
            </a:r>
            <a:r>
              <a:rPr lang="en-US" dirty="0" smtClean="0"/>
              <a:t> </a:t>
            </a:r>
            <a:r>
              <a:rPr lang="en-US" dirty="0" err="1" smtClean="0"/>
              <a:t>cho</a:t>
            </a:r>
            <a:r>
              <a:rPr lang="en-US" dirty="0" smtClean="0"/>
              <a:t> Load Balancer</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905000"/>
            <a:ext cx="6568832" cy="416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389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2400"/>
          </a:p>
        </p:txBody>
      </p:sp>
      <p:graphicFrame>
        <p:nvGraphicFramePr>
          <p:cNvPr id="5" name="Object 4"/>
          <p:cNvGraphicFramePr>
            <a:graphicFrameLocks noChangeAspect="1"/>
          </p:cNvGraphicFramePr>
          <p:nvPr/>
        </p:nvGraphicFramePr>
        <p:xfrm>
          <a:off x="1" y="1"/>
          <a:ext cx="7683500" cy="6210300"/>
        </p:xfrm>
        <a:graphic>
          <a:graphicData uri="http://schemas.openxmlformats.org/presentationml/2006/ole">
            <mc:AlternateContent xmlns:mc="http://schemas.openxmlformats.org/markup-compatibility/2006">
              <mc:Choice xmlns:v="urn:schemas-microsoft-com:vml" Requires="v">
                <p:oleObj spid="_x0000_s1026" name="Visio" r:id="rId3" imgW="7042768" imgH="5698838" progId="Visio.Drawing.11">
                  <p:embed/>
                </p:oleObj>
              </mc:Choice>
              <mc:Fallback>
                <p:oleObj name="Visio" r:id="rId3" imgW="7042768" imgH="5698838" progId="Visio.Drawing.11">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7683500" cy="621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990601"/>
            <a:ext cx="5080000" cy="3151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0061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err="1" smtClean="0"/>
              <a:t>VPN</a:t>
            </a:r>
            <a:r>
              <a:rPr lang="en-US" dirty="0" smtClean="0"/>
              <a:t/>
            </a:r>
            <a:br>
              <a:rPr lang="en-US" dirty="0" smtClean="0"/>
            </a:br>
            <a:r>
              <a:rPr lang="en-US" dirty="0" smtClean="0"/>
              <a:t>Virtual Private Network</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68236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a:t>
            </a:r>
            <a:endParaRPr lang="en-US" dirty="0"/>
          </a:p>
        </p:txBody>
      </p:sp>
      <p:sp>
        <p:nvSpPr>
          <p:cNvPr id="3" name="Content Placeholder 2"/>
          <p:cNvSpPr>
            <a:spLocks noGrp="1"/>
          </p:cNvSpPr>
          <p:nvPr>
            <p:ph idx="1"/>
          </p:nvPr>
        </p:nvSpPr>
        <p:spPr/>
        <p:txBody>
          <a:bodyPr/>
          <a:lstStyle/>
          <a:p>
            <a:r>
              <a:rPr lang="en-US" dirty="0" err="1" smtClean="0"/>
              <a:t>PlainText</a:t>
            </a:r>
            <a:r>
              <a:rPr lang="en-US" dirty="0" smtClean="0"/>
              <a:t>/Clear text authentication</a:t>
            </a:r>
          </a:p>
          <a:p>
            <a:endParaRPr lang="en-US" dirty="0"/>
          </a:p>
          <a:p>
            <a:r>
              <a:rPr lang="en-US" dirty="0" err="1" smtClean="0"/>
              <a:t>MD5</a:t>
            </a:r>
            <a:r>
              <a:rPr lang="en-US" dirty="0" smtClean="0"/>
              <a:t> authentication</a:t>
            </a:r>
          </a:p>
          <a:p>
            <a:endParaRPr lang="en-US" dirty="0"/>
          </a:p>
          <a:p>
            <a:r>
              <a:rPr lang="en-US" dirty="0" err="1" smtClean="0"/>
              <a:t>Xem</a:t>
            </a:r>
            <a:r>
              <a:rPr lang="en-US" dirty="0" smtClean="0"/>
              <a:t> </a:t>
            </a:r>
            <a:r>
              <a:rPr lang="en-US" dirty="0" err="1" smtClean="0"/>
              <a:t>các</a:t>
            </a:r>
            <a:r>
              <a:rPr lang="en-US" dirty="0" smtClean="0"/>
              <a:t> </a:t>
            </a:r>
            <a:r>
              <a:rPr lang="en-US" dirty="0" err="1" smtClean="0"/>
              <a:t>bài</a:t>
            </a:r>
            <a:r>
              <a:rPr lang="en-US" dirty="0" smtClean="0"/>
              <a:t> Lab: </a:t>
            </a:r>
            <a:r>
              <a:rPr lang="en-US" dirty="0" err="1" smtClean="0"/>
              <a:t>RIPv2</a:t>
            </a:r>
            <a:r>
              <a:rPr lang="en-US" dirty="0" smtClean="0"/>
              <a:t>, </a:t>
            </a:r>
            <a:r>
              <a:rPr lang="en-US" dirty="0" err="1" smtClean="0"/>
              <a:t>OSPF</a:t>
            </a:r>
            <a:r>
              <a:rPr lang="en-US" dirty="0" smtClean="0"/>
              <a:t>, </a:t>
            </a:r>
            <a:r>
              <a:rPr lang="en-US" dirty="0" err="1" smtClean="0"/>
              <a:t>EIGRP</a:t>
            </a:r>
            <a:r>
              <a:rPr lang="en-US" dirty="0" smtClean="0"/>
              <a:t> authentication</a:t>
            </a:r>
            <a:endParaRPr lang="en-US" dirty="0"/>
          </a:p>
        </p:txBody>
      </p:sp>
    </p:spTree>
    <p:extLst>
      <p:ext uri="{BB962C8B-B14F-4D97-AF65-F5344CB8AC3E}">
        <p14:creationId xmlns:p14="http://schemas.microsoft.com/office/powerpoint/2010/main" val="593101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Khái</a:t>
            </a:r>
            <a:r>
              <a:rPr lang="en-US" b="1" dirty="0" smtClean="0"/>
              <a:t> </a:t>
            </a:r>
            <a:r>
              <a:rPr lang="en-US" b="1" dirty="0" err="1" smtClean="0"/>
              <a:t>niệm</a:t>
            </a:r>
            <a:endParaRPr lang="en-US" b="1" dirty="0"/>
          </a:p>
        </p:txBody>
      </p:sp>
      <p:sp>
        <p:nvSpPr>
          <p:cNvPr id="3" name="Content Placeholder 2"/>
          <p:cNvSpPr>
            <a:spLocks noGrp="1"/>
          </p:cNvSpPr>
          <p:nvPr>
            <p:ph idx="1"/>
          </p:nvPr>
        </p:nvSpPr>
        <p:spPr/>
        <p:txBody>
          <a:bodyPr/>
          <a:lstStyle/>
          <a:p>
            <a:r>
              <a:rPr lang="en-US" dirty="0" smtClean="0"/>
              <a:t>VPN </a:t>
            </a:r>
            <a:r>
              <a:rPr lang="en-US" dirty="0" err="1" smtClean="0"/>
              <a:t>là</a:t>
            </a:r>
            <a:r>
              <a:rPr lang="en-US" dirty="0" smtClean="0"/>
              <a:t> </a:t>
            </a:r>
            <a:r>
              <a:rPr lang="en-US" dirty="0" err="1" smtClean="0"/>
              <a:t>sự</a:t>
            </a:r>
            <a:r>
              <a:rPr lang="en-US" dirty="0" smtClean="0"/>
              <a:t> </a:t>
            </a:r>
            <a:r>
              <a:rPr lang="en-US" dirty="0" err="1" smtClean="0"/>
              <a:t>mở</a:t>
            </a:r>
            <a:r>
              <a:rPr lang="en-US" dirty="0" smtClean="0"/>
              <a:t> </a:t>
            </a:r>
            <a:r>
              <a:rPr lang="en-US" dirty="0" err="1" smtClean="0"/>
              <a:t>rộng</a:t>
            </a:r>
            <a:r>
              <a:rPr lang="en-US" dirty="0" smtClean="0"/>
              <a:t> </a:t>
            </a:r>
            <a:r>
              <a:rPr lang="en-US" dirty="0" err="1" smtClean="0"/>
              <a:t>của</a:t>
            </a:r>
            <a:r>
              <a:rPr lang="en-US" dirty="0" smtClean="0"/>
              <a:t> </a:t>
            </a:r>
            <a:r>
              <a:rPr lang="en-US" dirty="0" err="1" smtClean="0"/>
              <a:t>mạng</a:t>
            </a:r>
            <a:r>
              <a:rPr lang="en-US" dirty="0" smtClean="0"/>
              <a:t> </a:t>
            </a:r>
            <a:r>
              <a:rPr lang="en-US" dirty="0" err="1" smtClean="0"/>
              <a:t>riêng</a:t>
            </a:r>
            <a:r>
              <a:rPr lang="en-US" dirty="0" smtClean="0"/>
              <a:t> </a:t>
            </a:r>
            <a:r>
              <a:rPr lang="en-US" dirty="0" err="1" smtClean="0"/>
              <a:t>thông</a:t>
            </a:r>
            <a:r>
              <a:rPr lang="en-US" dirty="0" smtClean="0"/>
              <a:t> qua </a:t>
            </a:r>
            <a:r>
              <a:rPr lang="en-US" dirty="0" err="1" smtClean="0"/>
              <a:t>mạng</a:t>
            </a:r>
            <a:r>
              <a:rPr lang="en-US" dirty="0" smtClean="0"/>
              <a:t> </a:t>
            </a:r>
            <a:r>
              <a:rPr lang="en-US" dirty="0" err="1" smtClean="0"/>
              <a:t>công</a:t>
            </a:r>
            <a:r>
              <a:rPr lang="en-US" dirty="0" smtClean="0"/>
              <a:t> </a:t>
            </a:r>
            <a:r>
              <a:rPr lang="en-US" dirty="0" err="1" smtClean="0"/>
              <a:t>cộng</a:t>
            </a:r>
            <a:endParaRPr lang="en-US" dirty="0"/>
          </a:p>
        </p:txBody>
      </p:sp>
    </p:spTree>
    <p:extLst>
      <p:ext uri="{BB962C8B-B14F-4D97-AF65-F5344CB8AC3E}">
        <p14:creationId xmlns:p14="http://schemas.microsoft.com/office/powerpoint/2010/main" val="614826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Phân</a:t>
            </a:r>
            <a:r>
              <a:rPr lang="en-US" b="1" dirty="0" smtClean="0"/>
              <a:t> </a:t>
            </a:r>
            <a:r>
              <a:rPr lang="en-US" b="1" dirty="0" err="1" smtClean="0"/>
              <a:t>loại</a:t>
            </a:r>
            <a:endParaRPr lang="en-US" b="1" dirty="0"/>
          </a:p>
        </p:txBody>
      </p:sp>
      <p:sp>
        <p:nvSpPr>
          <p:cNvPr id="3" name="Content Placeholder 2"/>
          <p:cNvSpPr>
            <a:spLocks noGrp="1"/>
          </p:cNvSpPr>
          <p:nvPr>
            <p:ph idx="1"/>
          </p:nvPr>
        </p:nvSpPr>
        <p:spPr/>
        <p:txBody>
          <a:bodyPr/>
          <a:lstStyle/>
          <a:p>
            <a:r>
              <a:rPr lang="en-US" dirty="0" smtClean="0"/>
              <a:t>1/ Client – to – Site </a:t>
            </a:r>
            <a:r>
              <a:rPr lang="en-US" dirty="0" err="1" smtClean="0"/>
              <a:t>VPN</a:t>
            </a:r>
            <a:endParaRPr lang="en-US" dirty="0" smtClean="0"/>
          </a:p>
          <a:p>
            <a:endParaRPr lang="en-US" dirty="0"/>
          </a:p>
          <a:p>
            <a:endParaRPr lang="en-US" dirty="0" smtClean="0"/>
          </a:p>
          <a:p>
            <a:endParaRPr lang="en-US" dirty="0"/>
          </a:p>
          <a:p>
            <a:r>
              <a:rPr lang="en-US" dirty="0" smtClean="0"/>
              <a:t>2/ Site – to – Site </a:t>
            </a:r>
            <a:r>
              <a:rPr lang="en-US" dirty="0" err="1" smtClean="0"/>
              <a:t>VPN</a:t>
            </a:r>
            <a:endParaRPr lang="en-US" dirty="0"/>
          </a:p>
        </p:txBody>
      </p:sp>
    </p:spTree>
    <p:extLst>
      <p:ext uri="{BB962C8B-B14F-4D97-AF65-F5344CB8AC3E}">
        <p14:creationId xmlns:p14="http://schemas.microsoft.com/office/powerpoint/2010/main" val="6964148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06600"/>
            <a:ext cx="11785600" cy="4172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609600" y="274637"/>
            <a:ext cx="10972800" cy="1143000"/>
          </a:xfrm>
        </p:spPr>
        <p:txBody>
          <a:bodyPr/>
          <a:lstStyle/>
          <a:p>
            <a:r>
              <a:rPr lang="en-US" dirty="0" smtClean="0"/>
              <a:t>Site-to-Site </a:t>
            </a:r>
            <a:r>
              <a:rPr lang="en-US" dirty="0" err="1" smtClean="0"/>
              <a:t>VPN</a:t>
            </a:r>
            <a:r>
              <a:rPr lang="en-US" dirty="0" smtClean="0"/>
              <a:t> with NAT</a:t>
            </a:r>
            <a:endParaRPr lang="en-US" dirty="0"/>
          </a:p>
        </p:txBody>
      </p:sp>
    </p:spTree>
    <p:extLst>
      <p:ext uri="{BB962C8B-B14F-4D97-AF65-F5344CB8AC3E}">
        <p14:creationId xmlns:p14="http://schemas.microsoft.com/office/powerpoint/2010/main" val="3770676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Site-to-Site </a:t>
            </a:r>
            <a:r>
              <a:rPr lang="en-US" dirty="0" err="1" smtClean="0"/>
              <a:t>VPN</a:t>
            </a:r>
            <a:r>
              <a:rPr lang="en-US" dirty="0" smtClean="0"/>
              <a:t> with NAT</a:t>
            </a:r>
            <a:endParaRPr lang="en-US" dirty="0"/>
          </a:p>
        </p:txBody>
      </p:sp>
      <p:sp>
        <p:nvSpPr>
          <p:cNvPr id="3" name="Content Placeholder 2"/>
          <p:cNvSpPr>
            <a:spLocks noGrp="1"/>
          </p:cNvSpPr>
          <p:nvPr>
            <p:ph idx="1"/>
          </p:nvPr>
        </p:nvSpPr>
        <p:spPr/>
        <p:txBody>
          <a:bodyPr/>
          <a:lstStyle/>
          <a:p>
            <a:r>
              <a:rPr lang="en-US" dirty="0" err="1" smtClean="0"/>
              <a:t>Chú</a:t>
            </a:r>
            <a:r>
              <a:rPr lang="en-US" dirty="0" smtClean="0"/>
              <a:t> ý access-list </a:t>
            </a:r>
            <a:r>
              <a:rPr lang="en-US" dirty="0" err="1" smtClean="0"/>
              <a:t>cho</a:t>
            </a:r>
            <a:r>
              <a:rPr lang="en-US" dirty="0" smtClean="0"/>
              <a:t> NAT </a:t>
            </a:r>
            <a:r>
              <a:rPr lang="en-US" dirty="0" err="1" smtClean="0"/>
              <a:t>khi</a:t>
            </a:r>
            <a:r>
              <a:rPr lang="en-US" dirty="0" smtClean="0"/>
              <a:t> </a:t>
            </a:r>
            <a:r>
              <a:rPr lang="en-US" dirty="0" err="1" smtClean="0"/>
              <a:t>triển</a:t>
            </a:r>
            <a:r>
              <a:rPr lang="en-US" dirty="0" smtClean="0"/>
              <a:t> </a:t>
            </a:r>
            <a:r>
              <a:rPr lang="en-US" dirty="0" err="1" smtClean="0"/>
              <a:t>khai</a:t>
            </a:r>
            <a:r>
              <a:rPr lang="en-US" dirty="0" smtClean="0"/>
              <a:t> </a:t>
            </a:r>
            <a:r>
              <a:rPr lang="en-US" dirty="0" err="1" smtClean="0"/>
              <a:t>VPN</a:t>
            </a:r>
            <a:endParaRPr lang="en-US" sz="2267" dirty="0"/>
          </a:p>
          <a:p>
            <a:pPr marL="0" indent="0">
              <a:buNone/>
            </a:pPr>
            <a:r>
              <a:rPr lang="en-US" sz="2267" dirty="0" err="1"/>
              <a:t>R1</a:t>
            </a:r>
            <a:r>
              <a:rPr lang="en-US" sz="2267" dirty="0"/>
              <a:t>(</a:t>
            </a:r>
            <a:r>
              <a:rPr lang="en-US" sz="2267" dirty="0" err="1"/>
              <a:t>config</a:t>
            </a:r>
            <a:r>
              <a:rPr lang="en-US" sz="2267" dirty="0"/>
              <a:t>)#</a:t>
            </a:r>
            <a:r>
              <a:rPr lang="en-US" sz="2267" dirty="0" err="1"/>
              <a:t>ip</a:t>
            </a:r>
            <a:r>
              <a:rPr lang="en-US" sz="2267" dirty="0"/>
              <a:t> access-list extended </a:t>
            </a:r>
            <a:r>
              <a:rPr lang="en-US" sz="2267" dirty="0" err="1"/>
              <a:t>MYNAT</a:t>
            </a:r>
            <a:endParaRPr lang="en-US" sz="2267" dirty="0"/>
          </a:p>
          <a:p>
            <a:pPr marL="0" indent="0">
              <a:buNone/>
            </a:pPr>
            <a:r>
              <a:rPr lang="en-US" sz="2267" dirty="0" err="1"/>
              <a:t>R1</a:t>
            </a:r>
            <a:r>
              <a:rPr lang="en-US" sz="2267" dirty="0"/>
              <a:t>(</a:t>
            </a:r>
            <a:r>
              <a:rPr lang="en-US" sz="2267" dirty="0" err="1"/>
              <a:t>config</a:t>
            </a:r>
            <a:r>
              <a:rPr lang="en-US" sz="2267" dirty="0"/>
              <a:t>--)#deny </a:t>
            </a:r>
            <a:r>
              <a:rPr lang="en-US" sz="2267" dirty="0" err="1"/>
              <a:t>ip</a:t>
            </a:r>
            <a:r>
              <a:rPr lang="en-US" sz="2267" dirty="0"/>
              <a:t> 172.16.0.0 0.0.255.255 10.10.0.0 0.0.255.255</a:t>
            </a:r>
          </a:p>
          <a:p>
            <a:pPr marL="0" indent="0">
              <a:buNone/>
            </a:pPr>
            <a:r>
              <a:rPr lang="en-US" sz="2267" dirty="0" err="1"/>
              <a:t>R1</a:t>
            </a:r>
            <a:r>
              <a:rPr lang="en-US" sz="2267" dirty="0"/>
              <a:t>(</a:t>
            </a:r>
            <a:r>
              <a:rPr lang="en-US" sz="2267" dirty="0" err="1"/>
              <a:t>config</a:t>
            </a:r>
            <a:r>
              <a:rPr lang="en-US" sz="2267" dirty="0"/>
              <a:t>--)#permit </a:t>
            </a:r>
            <a:r>
              <a:rPr lang="en-US" sz="2267" dirty="0" err="1"/>
              <a:t>ip</a:t>
            </a:r>
            <a:r>
              <a:rPr lang="en-US" sz="2267" dirty="0"/>
              <a:t> any any</a:t>
            </a:r>
          </a:p>
        </p:txBody>
      </p:sp>
    </p:spTree>
    <p:extLst>
      <p:ext uri="{BB962C8B-B14F-4D97-AF65-F5344CB8AC3E}">
        <p14:creationId xmlns:p14="http://schemas.microsoft.com/office/powerpoint/2010/main" val="6932043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hình</a:t>
            </a:r>
            <a:r>
              <a:rPr lang="en-US" dirty="0" smtClean="0"/>
              <a:t> Site-to-Site </a:t>
            </a:r>
            <a:r>
              <a:rPr lang="en-US" dirty="0" err="1" smtClean="0"/>
              <a:t>VPN</a:t>
            </a:r>
            <a:endParaRPr lang="en-US" dirty="0"/>
          </a:p>
        </p:txBody>
      </p:sp>
      <p:sp>
        <p:nvSpPr>
          <p:cNvPr id="3" name="Content Placeholder 2"/>
          <p:cNvSpPr>
            <a:spLocks noGrp="1"/>
          </p:cNvSpPr>
          <p:nvPr>
            <p:ph idx="1"/>
          </p:nvPr>
        </p:nvSpPr>
        <p:spPr/>
        <p:txBody>
          <a:bodyPr>
            <a:normAutofit/>
          </a:bodyPr>
          <a:lstStyle/>
          <a:p>
            <a:pPr marL="0" indent="0">
              <a:buNone/>
            </a:pPr>
            <a:r>
              <a:rPr lang="en-US" sz="2267" b="1" dirty="0"/>
              <a:t>1. Configure </a:t>
            </a:r>
            <a:r>
              <a:rPr lang="en-US" sz="2267" b="1" dirty="0" err="1"/>
              <a:t>ISAKMP</a:t>
            </a:r>
            <a:r>
              <a:rPr lang="en-US" sz="2267" b="1" dirty="0"/>
              <a:t> policy to establish the IKE</a:t>
            </a:r>
          </a:p>
          <a:p>
            <a:r>
              <a:rPr lang="en-US" sz="2267" dirty="0" err="1"/>
              <a:t>R1</a:t>
            </a:r>
            <a:r>
              <a:rPr lang="en-US" sz="2267" dirty="0"/>
              <a:t>(</a:t>
            </a:r>
            <a:r>
              <a:rPr lang="en-US" sz="2267" dirty="0" err="1"/>
              <a:t>config</a:t>
            </a:r>
            <a:r>
              <a:rPr lang="en-US" sz="2267" dirty="0"/>
              <a:t>)#crypto </a:t>
            </a:r>
            <a:r>
              <a:rPr lang="en-US" sz="2267" dirty="0" err="1"/>
              <a:t>isakmp</a:t>
            </a:r>
            <a:r>
              <a:rPr lang="en-US" sz="2267" dirty="0"/>
              <a:t> policy 10</a:t>
            </a:r>
          </a:p>
          <a:p>
            <a:r>
              <a:rPr lang="en-US" sz="2267" dirty="0" err="1"/>
              <a:t>R1</a:t>
            </a:r>
            <a:r>
              <a:rPr lang="en-US" sz="2267" dirty="0"/>
              <a:t>(</a:t>
            </a:r>
            <a:r>
              <a:rPr lang="en-US" sz="2267" dirty="0" err="1"/>
              <a:t>config</a:t>
            </a:r>
            <a:r>
              <a:rPr lang="en-US" sz="2267" dirty="0"/>
              <a:t>----)#authentication pre-share</a:t>
            </a:r>
          </a:p>
          <a:p>
            <a:r>
              <a:rPr lang="en-US" sz="2267" dirty="0" err="1"/>
              <a:t>R1</a:t>
            </a:r>
            <a:r>
              <a:rPr lang="en-US" sz="2267" dirty="0"/>
              <a:t>(</a:t>
            </a:r>
            <a:r>
              <a:rPr lang="en-US" sz="2267" dirty="0" err="1"/>
              <a:t>config</a:t>
            </a:r>
            <a:r>
              <a:rPr lang="en-US" sz="2267" dirty="0"/>
              <a:t>----)#encryption </a:t>
            </a:r>
            <a:r>
              <a:rPr lang="en-US" sz="2267" dirty="0" err="1"/>
              <a:t>3des</a:t>
            </a:r>
            <a:endParaRPr lang="en-US" sz="2267" dirty="0"/>
          </a:p>
          <a:p>
            <a:r>
              <a:rPr lang="en-US" sz="2267" dirty="0" err="1"/>
              <a:t>R1</a:t>
            </a:r>
            <a:r>
              <a:rPr lang="en-US" sz="2267" dirty="0"/>
              <a:t>(</a:t>
            </a:r>
            <a:r>
              <a:rPr lang="en-US" sz="2267" dirty="0" err="1"/>
              <a:t>config</a:t>
            </a:r>
            <a:r>
              <a:rPr lang="en-US" sz="2267" dirty="0"/>
              <a:t>----)#hash </a:t>
            </a:r>
            <a:r>
              <a:rPr lang="en-US" sz="2267" dirty="0" err="1"/>
              <a:t>md5</a:t>
            </a:r>
            <a:endParaRPr lang="en-US" sz="2267" dirty="0"/>
          </a:p>
          <a:p>
            <a:r>
              <a:rPr lang="en-US" sz="2267" dirty="0" err="1"/>
              <a:t>R1</a:t>
            </a:r>
            <a:r>
              <a:rPr lang="en-US" sz="2267" dirty="0"/>
              <a:t>(</a:t>
            </a:r>
            <a:r>
              <a:rPr lang="en-US" sz="2267" dirty="0" err="1"/>
              <a:t>config</a:t>
            </a:r>
            <a:r>
              <a:rPr lang="en-US" sz="2267" dirty="0"/>
              <a:t>----)#group 2</a:t>
            </a:r>
          </a:p>
          <a:p>
            <a:r>
              <a:rPr lang="en-US" sz="2267" dirty="0" err="1"/>
              <a:t>R1</a:t>
            </a:r>
            <a:r>
              <a:rPr lang="en-US" sz="2267" dirty="0"/>
              <a:t>(</a:t>
            </a:r>
            <a:r>
              <a:rPr lang="en-US" sz="2267" dirty="0" err="1"/>
              <a:t>config</a:t>
            </a:r>
            <a:r>
              <a:rPr lang="en-US" sz="2267" dirty="0"/>
              <a:t>----)#lifetime 86400</a:t>
            </a:r>
          </a:p>
          <a:p>
            <a:r>
              <a:rPr lang="en-US" sz="2267" dirty="0" err="1"/>
              <a:t>R1</a:t>
            </a:r>
            <a:r>
              <a:rPr lang="en-US" sz="2267" dirty="0"/>
              <a:t>(</a:t>
            </a:r>
            <a:r>
              <a:rPr lang="en-US" sz="2267" dirty="0" err="1"/>
              <a:t>config</a:t>
            </a:r>
            <a:r>
              <a:rPr lang="en-US" sz="2267" dirty="0"/>
              <a:t>----)#exit</a:t>
            </a:r>
          </a:p>
          <a:p>
            <a:endParaRPr lang="en-US" sz="2267" dirty="0"/>
          </a:p>
          <a:p>
            <a:r>
              <a:rPr lang="en-US" sz="2267" dirty="0" err="1"/>
              <a:t>R1</a:t>
            </a:r>
            <a:r>
              <a:rPr lang="en-US" sz="2267" dirty="0"/>
              <a:t>(</a:t>
            </a:r>
            <a:r>
              <a:rPr lang="en-US" sz="2267" dirty="0" err="1"/>
              <a:t>config</a:t>
            </a:r>
            <a:r>
              <a:rPr lang="en-US" sz="2267" dirty="0"/>
              <a:t>)#crypto </a:t>
            </a:r>
            <a:r>
              <a:rPr lang="en-US" sz="2267" dirty="0" err="1"/>
              <a:t>isakmp</a:t>
            </a:r>
            <a:r>
              <a:rPr lang="en-US" sz="2267" dirty="0"/>
              <a:t> key 123456 address 204.1.1.2</a:t>
            </a:r>
          </a:p>
        </p:txBody>
      </p:sp>
    </p:spTree>
    <p:extLst>
      <p:ext uri="{BB962C8B-B14F-4D97-AF65-F5344CB8AC3E}">
        <p14:creationId xmlns:p14="http://schemas.microsoft.com/office/powerpoint/2010/main" val="1049673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hình</a:t>
            </a:r>
            <a:r>
              <a:rPr lang="en-US" dirty="0" smtClean="0"/>
              <a:t> Site-to-Site </a:t>
            </a:r>
            <a:r>
              <a:rPr lang="en-US" dirty="0" err="1" smtClean="0"/>
              <a:t>VPN</a:t>
            </a:r>
            <a:endParaRPr lang="en-US" dirty="0"/>
          </a:p>
        </p:txBody>
      </p:sp>
      <p:sp>
        <p:nvSpPr>
          <p:cNvPr id="3" name="Content Placeholder 2"/>
          <p:cNvSpPr>
            <a:spLocks noGrp="1"/>
          </p:cNvSpPr>
          <p:nvPr>
            <p:ph idx="1"/>
          </p:nvPr>
        </p:nvSpPr>
        <p:spPr>
          <a:xfrm>
            <a:off x="609600" y="1397000"/>
            <a:ext cx="10972800" cy="5283200"/>
          </a:xfrm>
        </p:spPr>
        <p:txBody>
          <a:bodyPr>
            <a:normAutofit fontScale="92500" lnSpcReduction="20000"/>
          </a:bodyPr>
          <a:lstStyle/>
          <a:p>
            <a:pPr marL="0" indent="0">
              <a:buNone/>
            </a:pPr>
            <a:r>
              <a:rPr lang="en-US" sz="2267" b="1" dirty="0"/>
              <a:t>2. Define </a:t>
            </a:r>
            <a:r>
              <a:rPr lang="en-US" sz="2267" b="1" dirty="0" err="1"/>
              <a:t>IPSec</a:t>
            </a:r>
            <a:r>
              <a:rPr lang="en-US" sz="2267" b="1" dirty="0"/>
              <a:t> transform set</a:t>
            </a:r>
          </a:p>
          <a:p>
            <a:r>
              <a:rPr lang="en-US" sz="2267" dirty="0" err="1"/>
              <a:t>R1</a:t>
            </a:r>
            <a:r>
              <a:rPr lang="en-US" sz="2267" dirty="0"/>
              <a:t>(</a:t>
            </a:r>
            <a:r>
              <a:rPr lang="en-US" sz="2267" dirty="0" err="1"/>
              <a:t>config</a:t>
            </a:r>
            <a:r>
              <a:rPr lang="en-US" sz="2267" dirty="0"/>
              <a:t>)#crypto </a:t>
            </a:r>
            <a:r>
              <a:rPr lang="en-US" sz="2267" dirty="0" err="1"/>
              <a:t>ipsec</a:t>
            </a:r>
            <a:r>
              <a:rPr lang="en-US" sz="2267" dirty="0"/>
              <a:t> transform-set </a:t>
            </a:r>
            <a:r>
              <a:rPr lang="en-US" sz="2267" dirty="0" err="1"/>
              <a:t>MYSET</a:t>
            </a:r>
            <a:r>
              <a:rPr lang="en-US" sz="2267" dirty="0"/>
              <a:t> </a:t>
            </a:r>
            <a:r>
              <a:rPr lang="en-US" sz="2267" dirty="0" err="1"/>
              <a:t>esp-3des</a:t>
            </a:r>
            <a:r>
              <a:rPr lang="en-US" sz="2267" dirty="0"/>
              <a:t> </a:t>
            </a:r>
            <a:r>
              <a:rPr lang="en-US" sz="2267" dirty="0" err="1"/>
              <a:t>esp-md5-hmac</a:t>
            </a:r>
            <a:endParaRPr lang="en-US" sz="2267" dirty="0"/>
          </a:p>
          <a:p>
            <a:pPr marL="0" indent="0">
              <a:buNone/>
            </a:pPr>
            <a:endParaRPr lang="en-US" sz="2267" dirty="0"/>
          </a:p>
          <a:p>
            <a:pPr marL="0" indent="0">
              <a:buNone/>
            </a:pPr>
            <a:r>
              <a:rPr lang="en-US" sz="2267" b="1" dirty="0"/>
              <a:t>3. ACL</a:t>
            </a:r>
          </a:p>
          <a:p>
            <a:r>
              <a:rPr lang="en-US" sz="2267" dirty="0" err="1"/>
              <a:t>R1</a:t>
            </a:r>
            <a:r>
              <a:rPr lang="en-US" sz="2267" dirty="0"/>
              <a:t>(</a:t>
            </a:r>
            <a:r>
              <a:rPr lang="en-US" sz="2267" dirty="0" err="1"/>
              <a:t>config</a:t>
            </a:r>
            <a:r>
              <a:rPr lang="en-US" sz="2267" dirty="0"/>
              <a:t>)#access-list 100 permit </a:t>
            </a:r>
            <a:r>
              <a:rPr lang="en-US" sz="2267" dirty="0" err="1"/>
              <a:t>ip</a:t>
            </a:r>
            <a:r>
              <a:rPr lang="en-US" sz="2267" dirty="0"/>
              <a:t> 172.16.0.0 0.0.255.255 10.10.0.0 0.0.255.255</a:t>
            </a:r>
          </a:p>
          <a:p>
            <a:pPr marL="0" indent="0">
              <a:buNone/>
            </a:pPr>
            <a:endParaRPr lang="en-US" sz="2267" dirty="0"/>
          </a:p>
          <a:p>
            <a:pPr marL="0" indent="0">
              <a:buNone/>
            </a:pPr>
            <a:r>
              <a:rPr lang="en-US" sz="2267" b="1" dirty="0"/>
              <a:t>4. Create crypto map for </a:t>
            </a:r>
            <a:r>
              <a:rPr lang="en-US" sz="2267" b="1" dirty="0" err="1"/>
              <a:t>IPSec</a:t>
            </a:r>
            <a:endParaRPr lang="en-US" sz="2267" b="1" dirty="0"/>
          </a:p>
          <a:p>
            <a:pPr marL="0" indent="0">
              <a:buNone/>
            </a:pPr>
            <a:r>
              <a:rPr lang="en-US" sz="2267" dirty="0"/>
              <a:t>    </a:t>
            </a:r>
            <a:r>
              <a:rPr lang="en-US" sz="2267" dirty="0" err="1"/>
              <a:t>R1</a:t>
            </a:r>
            <a:r>
              <a:rPr lang="en-US" sz="2267" dirty="0"/>
              <a:t>(</a:t>
            </a:r>
            <a:r>
              <a:rPr lang="en-US" sz="2267" dirty="0" err="1"/>
              <a:t>config</a:t>
            </a:r>
            <a:r>
              <a:rPr lang="en-US" sz="2267" dirty="0"/>
              <a:t>)#crypto map </a:t>
            </a:r>
            <a:r>
              <a:rPr lang="en-US" sz="2267" dirty="0" err="1"/>
              <a:t>MYMAP</a:t>
            </a:r>
            <a:r>
              <a:rPr lang="en-US" sz="2267" dirty="0"/>
              <a:t> 10 </a:t>
            </a:r>
            <a:r>
              <a:rPr lang="en-US" sz="2267" dirty="0" err="1"/>
              <a:t>ipsec-isakmp</a:t>
            </a:r>
            <a:endParaRPr lang="en-US" sz="2267" dirty="0"/>
          </a:p>
          <a:p>
            <a:pPr marL="0" indent="0">
              <a:buNone/>
            </a:pPr>
            <a:r>
              <a:rPr lang="en-US" sz="2267" dirty="0"/>
              <a:t>    </a:t>
            </a:r>
            <a:r>
              <a:rPr lang="en-US" sz="2267" dirty="0" err="1"/>
              <a:t>R1</a:t>
            </a:r>
            <a:r>
              <a:rPr lang="en-US" sz="2267" dirty="0"/>
              <a:t>(</a:t>
            </a:r>
            <a:r>
              <a:rPr lang="en-US" sz="2267" dirty="0" err="1"/>
              <a:t>config</a:t>
            </a:r>
            <a:r>
              <a:rPr lang="en-US" sz="2267" dirty="0"/>
              <a:t>---)#set peer 204.1.1.2</a:t>
            </a:r>
          </a:p>
          <a:p>
            <a:pPr marL="0" indent="0">
              <a:buNone/>
            </a:pPr>
            <a:r>
              <a:rPr lang="en-US" sz="2267" dirty="0"/>
              <a:t>    </a:t>
            </a:r>
            <a:r>
              <a:rPr lang="en-US" sz="2267" dirty="0" err="1"/>
              <a:t>R1</a:t>
            </a:r>
            <a:r>
              <a:rPr lang="en-US" sz="2267" dirty="0"/>
              <a:t>(</a:t>
            </a:r>
            <a:r>
              <a:rPr lang="en-US" sz="2267" dirty="0" err="1"/>
              <a:t>config</a:t>
            </a:r>
            <a:r>
              <a:rPr lang="en-US" sz="2267" dirty="0"/>
              <a:t>---)#set transform-set </a:t>
            </a:r>
            <a:r>
              <a:rPr lang="en-US" sz="2267" dirty="0" err="1"/>
              <a:t>MYSET</a:t>
            </a:r>
            <a:endParaRPr lang="en-US" sz="2267" dirty="0"/>
          </a:p>
          <a:p>
            <a:pPr marL="0" indent="0">
              <a:buNone/>
            </a:pPr>
            <a:r>
              <a:rPr lang="en-US" sz="2267" dirty="0"/>
              <a:t>    </a:t>
            </a:r>
            <a:r>
              <a:rPr lang="en-US" sz="2267" dirty="0" err="1"/>
              <a:t>R1</a:t>
            </a:r>
            <a:r>
              <a:rPr lang="en-US" sz="2267" dirty="0"/>
              <a:t>(</a:t>
            </a:r>
            <a:r>
              <a:rPr lang="en-US" sz="2267" dirty="0" err="1"/>
              <a:t>config</a:t>
            </a:r>
            <a:r>
              <a:rPr lang="en-US" sz="2267" dirty="0"/>
              <a:t>---)# match address 100</a:t>
            </a:r>
          </a:p>
          <a:p>
            <a:pPr marL="0" indent="0">
              <a:buNone/>
            </a:pPr>
            <a:endParaRPr lang="en-US" sz="2267" dirty="0"/>
          </a:p>
          <a:p>
            <a:pPr marL="0" indent="0">
              <a:buNone/>
            </a:pPr>
            <a:r>
              <a:rPr lang="en-US" sz="2267" b="1" dirty="0"/>
              <a:t>5. Apply the crypto map to the outgoing interface</a:t>
            </a:r>
          </a:p>
          <a:p>
            <a:pPr marL="0" indent="0">
              <a:buNone/>
            </a:pPr>
            <a:r>
              <a:rPr lang="en-US" sz="2267" dirty="0"/>
              <a:t>    </a:t>
            </a:r>
            <a:r>
              <a:rPr lang="en-US" sz="2267" dirty="0" err="1"/>
              <a:t>R1</a:t>
            </a:r>
            <a:r>
              <a:rPr lang="en-US" sz="2267" dirty="0"/>
              <a:t>(</a:t>
            </a:r>
            <a:r>
              <a:rPr lang="en-US" sz="2267" dirty="0" err="1"/>
              <a:t>config</a:t>
            </a:r>
            <a:r>
              <a:rPr lang="en-US" sz="2267" dirty="0"/>
              <a:t>)#</a:t>
            </a:r>
            <a:r>
              <a:rPr lang="en-US" sz="2267" dirty="0" err="1"/>
              <a:t>int</a:t>
            </a:r>
            <a:r>
              <a:rPr lang="en-US" sz="2267" dirty="0"/>
              <a:t> </a:t>
            </a:r>
            <a:r>
              <a:rPr lang="en-US" sz="2267" dirty="0" err="1"/>
              <a:t>fa0</a:t>
            </a:r>
            <a:r>
              <a:rPr lang="en-US" sz="2267" dirty="0"/>
              <a:t>/0</a:t>
            </a:r>
          </a:p>
          <a:p>
            <a:pPr marL="0" indent="0">
              <a:buNone/>
            </a:pPr>
            <a:r>
              <a:rPr lang="en-US" sz="2267" dirty="0"/>
              <a:t>    </a:t>
            </a:r>
            <a:r>
              <a:rPr lang="en-US" sz="2267" dirty="0" err="1"/>
              <a:t>R1</a:t>
            </a:r>
            <a:r>
              <a:rPr lang="en-US" sz="2267" dirty="0"/>
              <a:t>(</a:t>
            </a:r>
            <a:r>
              <a:rPr lang="en-US" sz="2267" dirty="0" err="1"/>
              <a:t>config</a:t>
            </a:r>
            <a:r>
              <a:rPr lang="en-US" sz="2267" dirty="0"/>
              <a:t>-if)#crypto map </a:t>
            </a:r>
            <a:r>
              <a:rPr lang="en-US" sz="2267" dirty="0" err="1"/>
              <a:t>MYMAP</a:t>
            </a:r>
            <a:endParaRPr lang="en-US" sz="2267" dirty="0"/>
          </a:p>
          <a:p>
            <a:endParaRPr lang="en-US" sz="2267" dirty="0"/>
          </a:p>
        </p:txBody>
      </p:sp>
    </p:spTree>
    <p:extLst>
      <p:ext uri="{BB962C8B-B14F-4D97-AF65-F5344CB8AC3E}">
        <p14:creationId xmlns:p14="http://schemas.microsoft.com/office/powerpoint/2010/main" val="1056156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route (in dynamic routing)</a:t>
            </a:r>
            <a:endParaRPr lang="en-US" dirty="0"/>
          </a:p>
        </p:txBody>
      </p:sp>
      <p:sp>
        <p:nvSpPr>
          <p:cNvPr id="3" name="Content Placeholder 2"/>
          <p:cNvSpPr>
            <a:spLocks noGrp="1"/>
          </p:cNvSpPr>
          <p:nvPr>
            <p:ph idx="1"/>
          </p:nvPr>
        </p:nvSpPr>
        <p:spPr/>
        <p:txBody>
          <a:bodyPr/>
          <a:lstStyle/>
          <a:p>
            <a:r>
              <a:rPr lang="en-US" dirty="0" smtClean="0"/>
              <a:t>Advertise a default route (0.0.0.0/0) to neighbors</a:t>
            </a:r>
          </a:p>
          <a:p>
            <a:pPr marL="228600" lvl="1">
              <a:spcBef>
                <a:spcPts val="1000"/>
              </a:spcBef>
            </a:pPr>
            <a:r>
              <a:rPr lang="en-US" dirty="0" smtClean="0"/>
              <a:t>Command: </a:t>
            </a:r>
            <a:r>
              <a:rPr lang="en-US" dirty="0" err="1"/>
              <a:t>GW</a:t>
            </a:r>
            <a:r>
              <a:rPr lang="en-US" dirty="0"/>
              <a:t>(</a:t>
            </a:r>
            <a:r>
              <a:rPr lang="en-US" dirty="0" err="1"/>
              <a:t>config</a:t>
            </a:r>
            <a:r>
              <a:rPr lang="en-US" dirty="0"/>
              <a:t>-router)#default-information originate </a:t>
            </a:r>
          </a:p>
          <a:p>
            <a:pPr lvl="1"/>
            <a:endParaRPr lang="en-US" dirty="0"/>
          </a:p>
        </p:txBody>
      </p:sp>
    </p:spTree>
    <p:extLst>
      <p:ext uri="{BB962C8B-B14F-4D97-AF65-F5344CB8AC3E}">
        <p14:creationId xmlns:p14="http://schemas.microsoft.com/office/powerpoint/2010/main" val="3002384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Redistribution &amp; route summarization</a:t>
            </a:r>
            <a:endParaRPr lang="en-US" dirty="0"/>
          </a:p>
        </p:txBody>
      </p:sp>
      <p:sp>
        <p:nvSpPr>
          <p:cNvPr id="3" name="Content Placeholder 2"/>
          <p:cNvSpPr>
            <a:spLocks noGrp="1"/>
          </p:cNvSpPr>
          <p:nvPr>
            <p:ph idx="1"/>
          </p:nvPr>
        </p:nvSpPr>
        <p:spPr/>
        <p:txBody>
          <a:bodyPr/>
          <a:lstStyle/>
          <a:p>
            <a:r>
              <a:rPr lang="en-US" dirty="0" err="1" smtClean="0"/>
              <a:t>Sv</a:t>
            </a:r>
            <a:r>
              <a:rPr lang="en-US" dirty="0" smtClean="0"/>
              <a:t> </a:t>
            </a:r>
            <a:r>
              <a:rPr lang="en-US" dirty="0" err="1" smtClean="0"/>
              <a:t>tự</a:t>
            </a:r>
            <a:r>
              <a:rPr lang="en-US" dirty="0" smtClean="0"/>
              <a:t> </a:t>
            </a:r>
            <a:r>
              <a:rPr lang="en-US" dirty="0" err="1" smtClean="0"/>
              <a:t>học</a:t>
            </a:r>
            <a:endParaRPr lang="en-US" dirty="0" smtClean="0"/>
          </a:p>
          <a:p>
            <a:r>
              <a:rPr lang="en-US" dirty="0" err="1" smtClean="0"/>
              <a:t>Tham</a:t>
            </a:r>
            <a:r>
              <a:rPr lang="en-US" dirty="0" smtClean="0"/>
              <a:t> </a:t>
            </a:r>
            <a:r>
              <a:rPr lang="en-US" dirty="0" err="1" smtClean="0"/>
              <a:t>khảo</a:t>
            </a:r>
            <a:r>
              <a:rPr lang="en-US" dirty="0" smtClean="0"/>
              <a:t>: </a:t>
            </a:r>
            <a:r>
              <a:rPr lang="en-US" dirty="0">
                <a:hlinkClick r:id="rId2"/>
              </a:rPr>
              <a:t>Redistribution Lessons - </a:t>
            </a:r>
            <a:r>
              <a:rPr lang="en-US" dirty="0" err="1" smtClean="0">
                <a:hlinkClick r:id="rId2"/>
              </a:rPr>
              <a:t>NetworkLessons.com</a:t>
            </a:r>
            <a:endParaRPr lang="en-US" dirty="0" smtClean="0"/>
          </a:p>
          <a:p>
            <a:endParaRPr lang="en-US" dirty="0"/>
          </a:p>
        </p:txBody>
      </p:sp>
    </p:spTree>
    <p:extLst>
      <p:ext uri="{BB962C8B-B14F-4D97-AF65-F5344CB8AC3E}">
        <p14:creationId xmlns:p14="http://schemas.microsoft.com/office/powerpoint/2010/main" val="358010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319" t="10325" r="951" b="37498"/>
          <a:stretch/>
        </p:blipFill>
        <p:spPr bwMode="auto">
          <a:xfrm>
            <a:off x="467360" y="518159"/>
            <a:ext cx="11318240" cy="481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273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707</Words>
  <Application>Microsoft Office PowerPoint</Application>
  <PresentationFormat>Widescreen</PresentationFormat>
  <Paragraphs>115</Paragraphs>
  <Slides>65</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0" baseType="lpstr">
      <vt:lpstr>Arial</vt:lpstr>
      <vt:lpstr>Calibri</vt:lpstr>
      <vt:lpstr>Calibri Light</vt:lpstr>
      <vt:lpstr>Office Theme</vt:lpstr>
      <vt:lpstr>Visio</vt:lpstr>
      <vt:lpstr>Bài 6. Advanced Routing Technologies</vt:lpstr>
      <vt:lpstr>Contents </vt:lpstr>
      <vt:lpstr>Metric &amp; Administrative Distance (AD)</vt:lpstr>
      <vt:lpstr>PowerPoint Presentation</vt:lpstr>
      <vt:lpstr>PowerPoint Presentation</vt:lpstr>
      <vt:lpstr>Authentication </vt:lpstr>
      <vt:lpstr>Default route (in dynamic routing)</vt:lpstr>
      <vt:lpstr>Redistribution &amp; route summarization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Load Balancer</vt:lpstr>
      <vt:lpstr>Nội dung</vt:lpstr>
      <vt:lpstr>Load Balancer</vt:lpstr>
      <vt:lpstr>Benefits of Load Balancing</vt:lpstr>
      <vt:lpstr>Vị trí triển khai</vt:lpstr>
      <vt:lpstr>Phân loại Load Balancer</vt:lpstr>
      <vt:lpstr>Load balancing algorithms</vt:lpstr>
      <vt:lpstr>Round robin</vt:lpstr>
      <vt:lpstr>Weighed Round Robin </vt:lpstr>
      <vt:lpstr>Least connections</vt:lpstr>
      <vt:lpstr>Least response time</vt:lpstr>
      <vt:lpstr>IP Hash</vt:lpstr>
      <vt:lpstr>Viết thông số cho Load Balancer</vt:lpstr>
      <vt:lpstr>PowerPoint Presentation</vt:lpstr>
      <vt:lpstr>VPN Virtual Private Network</vt:lpstr>
      <vt:lpstr>Khái niệm</vt:lpstr>
      <vt:lpstr>Phân loại</vt:lpstr>
      <vt:lpstr>Site-to-Site VPN with NAT</vt:lpstr>
      <vt:lpstr>Site-to-Site VPN with NAT</vt:lpstr>
      <vt:lpstr>Cấu hình Site-to-Site VPN</vt:lpstr>
      <vt:lpstr>Cấu hình Site-to-Site VPN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Advanced Routing Technologies</dc:title>
  <dc:creator>HP</dc:creator>
  <cp:lastModifiedBy>HP</cp:lastModifiedBy>
  <cp:revision>13</cp:revision>
  <dcterms:created xsi:type="dcterms:W3CDTF">2025-08-18T03:07:27Z</dcterms:created>
  <dcterms:modified xsi:type="dcterms:W3CDTF">2025-09-14T09:50:13Z</dcterms:modified>
</cp:coreProperties>
</file>